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340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8" r:id="rId76"/>
  </p:sldIdLst>
  <p:sldSz cx="12192000" cy="6858000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C57A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985" y="399922"/>
            <a:ext cx="11982027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89399" y="1668525"/>
            <a:ext cx="4400972" cy="3097530"/>
          </a:xfrm>
          <a:custGeom>
            <a:avLst/>
            <a:gdLst/>
            <a:ahLst/>
            <a:cxnLst/>
            <a:rect l="l" t="t" r="r" b="b"/>
            <a:pathLst>
              <a:path w="3300729" h="3097529">
                <a:moveTo>
                  <a:pt x="3300476" y="0"/>
                </a:moveTo>
                <a:lnTo>
                  <a:pt x="0" y="0"/>
                </a:lnTo>
                <a:lnTo>
                  <a:pt x="0" y="3097149"/>
                </a:lnTo>
                <a:lnTo>
                  <a:pt x="3300476" y="3097149"/>
                </a:lnTo>
                <a:lnTo>
                  <a:pt x="3300476" y="0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4089399" y="1668525"/>
            <a:ext cx="4400972" cy="3097530"/>
          </a:xfrm>
          <a:custGeom>
            <a:avLst/>
            <a:gdLst/>
            <a:ahLst/>
            <a:cxnLst/>
            <a:rect l="l" t="t" r="r" b="b"/>
            <a:pathLst>
              <a:path w="3300729" h="3097529">
                <a:moveTo>
                  <a:pt x="0" y="3097149"/>
                </a:moveTo>
                <a:lnTo>
                  <a:pt x="3300476" y="3097149"/>
                </a:lnTo>
                <a:lnTo>
                  <a:pt x="3300476" y="0"/>
                </a:lnTo>
                <a:lnTo>
                  <a:pt x="0" y="0"/>
                </a:lnTo>
                <a:lnTo>
                  <a:pt x="0" y="309714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4140199" y="1566925"/>
            <a:ext cx="4538133" cy="101600"/>
          </a:xfrm>
          <a:custGeom>
            <a:avLst/>
            <a:gdLst/>
            <a:ahLst/>
            <a:cxnLst/>
            <a:rect l="l" t="t" r="r" b="b"/>
            <a:pathLst>
              <a:path w="3403600" h="101600">
                <a:moveTo>
                  <a:pt x="0" y="63500"/>
                </a:moveTo>
                <a:lnTo>
                  <a:pt x="190500" y="0"/>
                </a:lnTo>
              </a:path>
              <a:path w="3403600" h="101600">
                <a:moveTo>
                  <a:pt x="215900" y="0"/>
                </a:moveTo>
                <a:lnTo>
                  <a:pt x="3365500" y="1524"/>
                </a:lnTo>
              </a:path>
              <a:path w="3403600" h="101600">
                <a:moveTo>
                  <a:pt x="3276600" y="101600"/>
                </a:moveTo>
                <a:lnTo>
                  <a:pt x="3403600" y="254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g object 19"/>
          <p:cNvSpPr/>
          <p:nvPr/>
        </p:nvSpPr>
        <p:spPr>
          <a:xfrm>
            <a:off x="8611700" y="1574864"/>
            <a:ext cx="50800" cy="3146425"/>
          </a:xfrm>
          <a:custGeom>
            <a:avLst/>
            <a:gdLst/>
            <a:ahLst/>
            <a:cxnLst/>
            <a:rect l="l" t="t" r="r" b="b"/>
            <a:pathLst>
              <a:path w="38100" h="3146425">
                <a:moveTo>
                  <a:pt x="38100" y="2177224"/>
                </a:moveTo>
                <a:lnTo>
                  <a:pt x="38100" y="3108198"/>
                </a:lnTo>
              </a:path>
              <a:path w="38100" h="3146425">
                <a:moveTo>
                  <a:pt x="38100" y="0"/>
                </a:moveTo>
                <a:lnTo>
                  <a:pt x="38100" y="1108773"/>
                </a:lnTo>
              </a:path>
              <a:path w="38100" h="3146425">
                <a:moveTo>
                  <a:pt x="0" y="2177224"/>
                </a:moveTo>
                <a:lnTo>
                  <a:pt x="0" y="3146298"/>
                </a:lnTo>
              </a:path>
              <a:path w="38100" h="3146425">
                <a:moveTo>
                  <a:pt x="0" y="38100"/>
                </a:moveTo>
                <a:lnTo>
                  <a:pt x="0" y="1108773"/>
                </a:lnTo>
              </a:path>
            </a:pathLst>
          </a:custGeom>
          <a:ln w="11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g object 20"/>
          <p:cNvSpPr/>
          <p:nvPr/>
        </p:nvSpPr>
        <p:spPr>
          <a:xfrm>
            <a:off x="8509000" y="4665725"/>
            <a:ext cx="169333" cy="76200"/>
          </a:xfrm>
          <a:custGeom>
            <a:avLst/>
            <a:gdLst/>
            <a:ahLst/>
            <a:cxnLst/>
            <a:rect l="l" t="t" r="r" b="b"/>
            <a:pathLst>
              <a:path w="127000" h="76200">
                <a:moveTo>
                  <a:pt x="0" y="76200"/>
                </a:moveTo>
                <a:lnTo>
                  <a:pt x="127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g object 21"/>
          <p:cNvSpPr/>
          <p:nvPr/>
        </p:nvSpPr>
        <p:spPr>
          <a:xfrm>
            <a:off x="5240867" y="2367025"/>
            <a:ext cx="2099733" cy="1778000"/>
          </a:xfrm>
          <a:custGeom>
            <a:avLst/>
            <a:gdLst/>
            <a:ahLst/>
            <a:cxnLst/>
            <a:rect l="l" t="t" r="r" b="b"/>
            <a:pathLst>
              <a:path w="1574800" h="1778000">
                <a:moveTo>
                  <a:pt x="1574800" y="0"/>
                </a:moveTo>
                <a:lnTo>
                  <a:pt x="0" y="0"/>
                </a:lnTo>
                <a:lnTo>
                  <a:pt x="0" y="1778000"/>
                </a:lnTo>
                <a:lnTo>
                  <a:pt x="1574800" y="1778000"/>
                </a:lnTo>
                <a:lnTo>
                  <a:pt x="157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bg object 22"/>
          <p:cNvSpPr/>
          <p:nvPr/>
        </p:nvSpPr>
        <p:spPr>
          <a:xfrm>
            <a:off x="5240867" y="2367025"/>
            <a:ext cx="2099733" cy="1778000"/>
          </a:xfrm>
          <a:custGeom>
            <a:avLst/>
            <a:gdLst/>
            <a:ahLst/>
            <a:cxnLst/>
            <a:rect l="l" t="t" r="r" b="b"/>
            <a:pathLst>
              <a:path w="1574800" h="1778000">
                <a:moveTo>
                  <a:pt x="0" y="1778000"/>
                </a:moveTo>
                <a:lnTo>
                  <a:pt x="1574800" y="1778000"/>
                </a:lnTo>
                <a:lnTo>
                  <a:pt x="1574800" y="0"/>
                </a:lnTo>
                <a:lnTo>
                  <a:pt x="0" y="0"/>
                </a:lnTo>
                <a:lnTo>
                  <a:pt x="0" y="177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bg object 23"/>
          <p:cNvSpPr/>
          <p:nvPr/>
        </p:nvSpPr>
        <p:spPr>
          <a:xfrm>
            <a:off x="8543967" y="1651064"/>
            <a:ext cx="0" cy="3108325"/>
          </a:xfrm>
          <a:custGeom>
            <a:avLst/>
            <a:gdLst/>
            <a:ahLst/>
            <a:cxnLst/>
            <a:rect l="l" t="t" r="r" b="b"/>
            <a:pathLst>
              <a:path h="3108325">
                <a:moveTo>
                  <a:pt x="0" y="2101024"/>
                </a:moveTo>
                <a:lnTo>
                  <a:pt x="0" y="3108198"/>
                </a:lnTo>
              </a:path>
              <a:path h="3108325">
                <a:moveTo>
                  <a:pt x="0" y="0"/>
                </a:moveTo>
                <a:lnTo>
                  <a:pt x="0" y="1032573"/>
                </a:lnTo>
              </a:path>
            </a:pathLst>
          </a:custGeom>
          <a:ln w="11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4" name="bg object 24"/>
          <p:cNvSpPr/>
          <p:nvPr/>
        </p:nvSpPr>
        <p:spPr>
          <a:xfrm>
            <a:off x="4207932" y="1592325"/>
            <a:ext cx="4419600" cy="2527300"/>
          </a:xfrm>
          <a:custGeom>
            <a:avLst/>
            <a:gdLst/>
            <a:ahLst/>
            <a:cxnLst/>
            <a:rect l="l" t="t" r="r" b="b"/>
            <a:pathLst>
              <a:path w="3314700" h="2527300">
                <a:moveTo>
                  <a:pt x="139700" y="0"/>
                </a:moveTo>
                <a:lnTo>
                  <a:pt x="3289300" y="1524"/>
                </a:lnTo>
              </a:path>
              <a:path w="3314700" h="2527300">
                <a:moveTo>
                  <a:pt x="0" y="39624"/>
                </a:moveTo>
                <a:lnTo>
                  <a:pt x="3314700" y="38100"/>
                </a:lnTo>
              </a:path>
              <a:path w="3314700" h="2527300">
                <a:moveTo>
                  <a:pt x="800100" y="2527173"/>
                </a:moveTo>
                <a:lnTo>
                  <a:pt x="1028700" y="242557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5" name="bg object 25"/>
          <p:cNvSpPr/>
          <p:nvPr/>
        </p:nvSpPr>
        <p:spPr>
          <a:xfrm>
            <a:off x="5580633" y="2374837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9151"/>
                </a:lnTo>
              </a:path>
            </a:pathLst>
          </a:custGeom>
          <a:ln w="11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6" name="bg object 26"/>
          <p:cNvSpPr/>
          <p:nvPr/>
        </p:nvSpPr>
        <p:spPr>
          <a:xfrm>
            <a:off x="5631349" y="4018787"/>
            <a:ext cx="1716193" cy="0"/>
          </a:xfrm>
          <a:custGeom>
            <a:avLst/>
            <a:gdLst/>
            <a:ahLst/>
            <a:cxnLst/>
            <a:rect l="l" t="t" r="r" b="b"/>
            <a:pathLst>
              <a:path w="1287145">
                <a:moveTo>
                  <a:pt x="0" y="0"/>
                </a:moveTo>
                <a:lnTo>
                  <a:pt x="1286700" y="0"/>
                </a:lnTo>
              </a:path>
            </a:pathLst>
          </a:custGeom>
          <a:ln w="11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7" name="bg object 27"/>
          <p:cNvSpPr/>
          <p:nvPr/>
        </p:nvSpPr>
        <p:spPr>
          <a:xfrm>
            <a:off x="5326634" y="2374836"/>
            <a:ext cx="169333" cy="1724660"/>
          </a:xfrm>
          <a:custGeom>
            <a:avLst/>
            <a:gdLst/>
            <a:ahLst/>
            <a:cxnLst/>
            <a:rect l="l" t="t" r="r" b="b"/>
            <a:pathLst>
              <a:path w="127000" h="1724660">
                <a:moveTo>
                  <a:pt x="127000" y="12826"/>
                </a:moveTo>
                <a:lnTo>
                  <a:pt x="127000" y="69151"/>
                </a:lnTo>
              </a:path>
              <a:path w="127000" h="1724660">
                <a:moveTo>
                  <a:pt x="63500" y="1670875"/>
                </a:moveTo>
                <a:lnTo>
                  <a:pt x="63500" y="1698625"/>
                </a:lnTo>
              </a:path>
              <a:path w="127000" h="1724660">
                <a:moveTo>
                  <a:pt x="63500" y="0"/>
                </a:moveTo>
                <a:lnTo>
                  <a:pt x="63500" y="69151"/>
                </a:lnTo>
              </a:path>
              <a:path w="127000" h="1724660">
                <a:moveTo>
                  <a:pt x="0" y="1670875"/>
                </a:moveTo>
                <a:lnTo>
                  <a:pt x="0" y="1724152"/>
                </a:lnTo>
              </a:path>
              <a:path w="127000" h="1724660">
                <a:moveTo>
                  <a:pt x="0" y="12826"/>
                </a:moveTo>
                <a:lnTo>
                  <a:pt x="0" y="69151"/>
                </a:lnTo>
              </a:path>
            </a:pathLst>
          </a:custGeom>
          <a:ln w="11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8" name="bg object 28"/>
          <p:cNvSpPr/>
          <p:nvPr/>
        </p:nvSpPr>
        <p:spPr>
          <a:xfrm>
            <a:off x="5359400" y="4056000"/>
            <a:ext cx="2015067" cy="40005"/>
          </a:xfrm>
          <a:custGeom>
            <a:avLst/>
            <a:gdLst/>
            <a:ahLst/>
            <a:cxnLst/>
            <a:rect l="l" t="t" r="r" b="b"/>
            <a:pathLst>
              <a:path w="1511300" h="40004">
                <a:moveTo>
                  <a:pt x="101600" y="1650"/>
                </a:moveTo>
                <a:lnTo>
                  <a:pt x="1498600" y="0"/>
                </a:lnTo>
              </a:path>
              <a:path w="1511300" h="40004">
                <a:moveTo>
                  <a:pt x="0" y="38226"/>
                </a:moveTo>
                <a:lnTo>
                  <a:pt x="1511300" y="3975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9" name="bg object 29"/>
          <p:cNvSpPr/>
          <p:nvPr/>
        </p:nvSpPr>
        <p:spPr>
          <a:xfrm>
            <a:off x="3954948" y="2443988"/>
            <a:ext cx="1676400" cy="90805"/>
          </a:xfrm>
          <a:custGeom>
            <a:avLst/>
            <a:gdLst/>
            <a:ahLst/>
            <a:cxnLst/>
            <a:rect l="l" t="t" r="r" b="b"/>
            <a:pathLst>
              <a:path w="1257300" h="90805">
                <a:moveTo>
                  <a:pt x="0" y="90424"/>
                </a:moveTo>
                <a:lnTo>
                  <a:pt x="1257300" y="90424"/>
                </a:lnTo>
                <a:lnTo>
                  <a:pt x="1257300" y="0"/>
                </a:lnTo>
                <a:lnTo>
                  <a:pt x="0" y="0"/>
                </a:lnTo>
                <a:lnTo>
                  <a:pt x="0" y="90424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0" name="bg object 30"/>
          <p:cNvSpPr/>
          <p:nvPr/>
        </p:nvSpPr>
        <p:spPr>
          <a:xfrm>
            <a:off x="3921081" y="24439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1" name="bg object 31"/>
          <p:cNvSpPr/>
          <p:nvPr/>
        </p:nvSpPr>
        <p:spPr>
          <a:xfrm>
            <a:off x="3921083" y="25328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82700" y="0"/>
                </a:moveTo>
                <a:lnTo>
                  <a:pt x="0" y="0"/>
                </a:lnTo>
                <a:lnTo>
                  <a:pt x="0" y="1524"/>
                </a:lnTo>
                <a:lnTo>
                  <a:pt x="0" y="90424"/>
                </a:lnTo>
                <a:lnTo>
                  <a:pt x="1282700" y="90424"/>
                </a:lnTo>
                <a:lnTo>
                  <a:pt x="1282700" y="1524"/>
                </a:lnTo>
                <a:lnTo>
                  <a:pt x="1282700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2" name="bg object 32"/>
          <p:cNvSpPr/>
          <p:nvPr/>
        </p:nvSpPr>
        <p:spPr>
          <a:xfrm>
            <a:off x="3921081" y="25328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3" name="bg object 33"/>
          <p:cNvSpPr/>
          <p:nvPr/>
        </p:nvSpPr>
        <p:spPr>
          <a:xfrm>
            <a:off x="3921081" y="26217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4" name="bg object 34"/>
          <p:cNvSpPr/>
          <p:nvPr/>
        </p:nvSpPr>
        <p:spPr>
          <a:xfrm>
            <a:off x="3921081" y="26217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5" name="bg object 35"/>
          <p:cNvSpPr/>
          <p:nvPr/>
        </p:nvSpPr>
        <p:spPr>
          <a:xfrm>
            <a:off x="3921081" y="27106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6" name="bg object 36"/>
          <p:cNvSpPr/>
          <p:nvPr/>
        </p:nvSpPr>
        <p:spPr>
          <a:xfrm>
            <a:off x="3921081" y="27106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7" name="bg object 37"/>
          <p:cNvSpPr/>
          <p:nvPr/>
        </p:nvSpPr>
        <p:spPr>
          <a:xfrm>
            <a:off x="3921081" y="27995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8" name="bg object 38"/>
          <p:cNvSpPr/>
          <p:nvPr/>
        </p:nvSpPr>
        <p:spPr>
          <a:xfrm>
            <a:off x="3921081" y="27995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9" name="bg object 39"/>
          <p:cNvSpPr/>
          <p:nvPr/>
        </p:nvSpPr>
        <p:spPr>
          <a:xfrm>
            <a:off x="3921081" y="28884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0" name="bg object 40"/>
          <p:cNvSpPr/>
          <p:nvPr/>
        </p:nvSpPr>
        <p:spPr>
          <a:xfrm>
            <a:off x="3921081" y="28884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1" name="bg object 41"/>
          <p:cNvSpPr/>
          <p:nvPr/>
        </p:nvSpPr>
        <p:spPr>
          <a:xfrm>
            <a:off x="3921081" y="29773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2" name="bg object 42"/>
          <p:cNvSpPr/>
          <p:nvPr/>
        </p:nvSpPr>
        <p:spPr>
          <a:xfrm>
            <a:off x="3921081" y="29773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3" name="bg object 43"/>
          <p:cNvSpPr/>
          <p:nvPr/>
        </p:nvSpPr>
        <p:spPr>
          <a:xfrm>
            <a:off x="3921081" y="30662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4" name="bg object 44"/>
          <p:cNvSpPr/>
          <p:nvPr/>
        </p:nvSpPr>
        <p:spPr>
          <a:xfrm>
            <a:off x="3921081" y="30662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5" name="bg object 45"/>
          <p:cNvSpPr/>
          <p:nvPr/>
        </p:nvSpPr>
        <p:spPr>
          <a:xfrm>
            <a:off x="3921081" y="31551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6" name="bg object 46"/>
          <p:cNvSpPr/>
          <p:nvPr/>
        </p:nvSpPr>
        <p:spPr>
          <a:xfrm>
            <a:off x="3921081" y="31551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7" name="bg object 47"/>
          <p:cNvSpPr/>
          <p:nvPr/>
        </p:nvSpPr>
        <p:spPr>
          <a:xfrm>
            <a:off x="3921081" y="32440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8" name="bg object 48"/>
          <p:cNvSpPr/>
          <p:nvPr/>
        </p:nvSpPr>
        <p:spPr>
          <a:xfrm>
            <a:off x="3921081" y="32440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9" name="bg object 49"/>
          <p:cNvSpPr/>
          <p:nvPr/>
        </p:nvSpPr>
        <p:spPr>
          <a:xfrm>
            <a:off x="3921081" y="33329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0" name="bg object 50"/>
          <p:cNvSpPr/>
          <p:nvPr/>
        </p:nvSpPr>
        <p:spPr>
          <a:xfrm>
            <a:off x="3921081" y="33329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1" name="bg object 51"/>
          <p:cNvSpPr/>
          <p:nvPr/>
        </p:nvSpPr>
        <p:spPr>
          <a:xfrm>
            <a:off x="3921081" y="342188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2" name="bg object 52"/>
          <p:cNvSpPr/>
          <p:nvPr/>
        </p:nvSpPr>
        <p:spPr>
          <a:xfrm>
            <a:off x="3921081" y="342188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3" name="bg object 53"/>
          <p:cNvSpPr/>
          <p:nvPr/>
        </p:nvSpPr>
        <p:spPr>
          <a:xfrm>
            <a:off x="3921081" y="35107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4" name="bg object 54"/>
          <p:cNvSpPr/>
          <p:nvPr/>
        </p:nvSpPr>
        <p:spPr>
          <a:xfrm>
            <a:off x="3921081" y="35107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2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2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5" name="bg object 55"/>
          <p:cNvSpPr/>
          <p:nvPr/>
        </p:nvSpPr>
        <p:spPr>
          <a:xfrm>
            <a:off x="3921081" y="35996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6" name="bg object 56"/>
          <p:cNvSpPr/>
          <p:nvPr/>
        </p:nvSpPr>
        <p:spPr>
          <a:xfrm>
            <a:off x="3921081" y="35996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3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3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7" name="bg object 57"/>
          <p:cNvSpPr/>
          <p:nvPr/>
        </p:nvSpPr>
        <p:spPr>
          <a:xfrm>
            <a:off x="3921081" y="36885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8" name="bg object 58"/>
          <p:cNvSpPr/>
          <p:nvPr/>
        </p:nvSpPr>
        <p:spPr>
          <a:xfrm>
            <a:off x="3921081" y="36885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3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3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9" name="bg object 59"/>
          <p:cNvSpPr/>
          <p:nvPr/>
        </p:nvSpPr>
        <p:spPr>
          <a:xfrm>
            <a:off x="3921081" y="37774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0" name="bg object 60"/>
          <p:cNvSpPr/>
          <p:nvPr/>
        </p:nvSpPr>
        <p:spPr>
          <a:xfrm>
            <a:off x="3921081" y="37774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3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3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1" name="bg object 61"/>
          <p:cNvSpPr/>
          <p:nvPr/>
        </p:nvSpPr>
        <p:spPr>
          <a:xfrm>
            <a:off x="3921081" y="38663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2" name="bg object 62"/>
          <p:cNvSpPr/>
          <p:nvPr/>
        </p:nvSpPr>
        <p:spPr>
          <a:xfrm>
            <a:off x="3921081" y="38663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3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3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3" name="bg object 63"/>
          <p:cNvSpPr/>
          <p:nvPr/>
        </p:nvSpPr>
        <p:spPr>
          <a:xfrm>
            <a:off x="3921081" y="39552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8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4" name="bg object 64"/>
          <p:cNvSpPr/>
          <p:nvPr/>
        </p:nvSpPr>
        <p:spPr>
          <a:xfrm>
            <a:off x="3921081" y="3955288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700" y="6731"/>
                </a:lnTo>
                <a:lnTo>
                  <a:pt x="1282700" y="14986"/>
                </a:lnTo>
                <a:lnTo>
                  <a:pt x="1282700" y="75311"/>
                </a:lnTo>
                <a:lnTo>
                  <a:pt x="1282700" y="83693"/>
                </a:lnTo>
                <a:lnTo>
                  <a:pt x="1275968" y="90424"/>
                </a:lnTo>
                <a:lnTo>
                  <a:pt x="1267714" y="90424"/>
                </a:lnTo>
                <a:lnTo>
                  <a:pt x="15112" y="90424"/>
                </a:lnTo>
                <a:lnTo>
                  <a:pt x="6731" y="90424"/>
                </a:lnTo>
                <a:lnTo>
                  <a:pt x="0" y="83693"/>
                </a:lnTo>
                <a:lnTo>
                  <a:pt x="0" y="75311"/>
                </a:lnTo>
                <a:lnTo>
                  <a:pt x="0" y="14986"/>
                </a:lnTo>
                <a:lnTo>
                  <a:pt x="0" y="6731"/>
                </a:lnTo>
                <a:lnTo>
                  <a:pt x="6731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5" name="bg object 65"/>
          <p:cNvSpPr/>
          <p:nvPr/>
        </p:nvSpPr>
        <p:spPr>
          <a:xfrm>
            <a:off x="1262600" y="3967988"/>
            <a:ext cx="965200" cy="78105"/>
          </a:xfrm>
          <a:custGeom>
            <a:avLst/>
            <a:gdLst/>
            <a:ahLst/>
            <a:cxnLst/>
            <a:rect l="l" t="t" r="r" b="b"/>
            <a:pathLst>
              <a:path w="723900" h="78104">
                <a:moveTo>
                  <a:pt x="0" y="77724"/>
                </a:moveTo>
                <a:lnTo>
                  <a:pt x="723861" y="77724"/>
                </a:lnTo>
                <a:lnTo>
                  <a:pt x="723861" y="0"/>
                </a:lnTo>
                <a:lnTo>
                  <a:pt x="0" y="0"/>
                </a:lnTo>
                <a:lnTo>
                  <a:pt x="0" y="77724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6" name="bg object 66"/>
          <p:cNvSpPr/>
          <p:nvPr/>
        </p:nvSpPr>
        <p:spPr>
          <a:xfrm>
            <a:off x="1330333" y="2443989"/>
            <a:ext cx="914400" cy="90805"/>
          </a:xfrm>
          <a:custGeom>
            <a:avLst/>
            <a:gdLst/>
            <a:ahLst/>
            <a:cxnLst/>
            <a:rect l="l" t="t" r="r" b="b"/>
            <a:pathLst>
              <a:path w="685800" h="90805">
                <a:moveTo>
                  <a:pt x="0" y="90424"/>
                </a:moveTo>
                <a:lnTo>
                  <a:pt x="685761" y="90424"/>
                </a:lnTo>
                <a:lnTo>
                  <a:pt x="685761" y="0"/>
                </a:lnTo>
                <a:lnTo>
                  <a:pt x="0" y="0"/>
                </a:lnTo>
                <a:lnTo>
                  <a:pt x="0" y="90424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7" name="bg object 67"/>
          <p:cNvSpPr/>
          <p:nvPr/>
        </p:nvSpPr>
        <p:spPr>
          <a:xfrm>
            <a:off x="7240015" y="26836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8" name="bg object 68"/>
          <p:cNvSpPr/>
          <p:nvPr/>
        </p:nvSpPr>
        <p:spPr>
          <a:xfrm>
            <a:off x="7240015" y="26836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9" name="bg object 69"/>
          <p:cNvSpPr/>
          <p:nvPr/>
        </p:nvSpPr>
        <p:spPr>
          <a:xfrm>
            <a:off x="7240015" y="27725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0" name="bg object 70"/>
          <p:cNvSpPr/>
          <p:nvPr/>
        </p:nvSpPr>
        <p:spPr>
          <a:xfrm>
            <a:off x="7240015" y="27725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1" name="bg object 71"/>
          <p:cNvSpPr/>
          <p:nvPr/>
        </p:nvSpPr>
        <p:spPr>
          <a:xfrm>
            <a:off x="7240015" y="28614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2" name="bg object 72"/>
          <p:cNvSpPr/>
          <p:nvPr/>
        </p:nvSpPr>
        <p:spPr>
          <a:xfrm>
            <a:off x="7240015" y="28614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3" name="bg object 73"/>
          <p:cNvSpPr/>
          <p:nvPr/>
        </p:nvSpPr>
        <p:spPr>
          <a:xfrm>
            <a:off x="7240015" y="29503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4" name="bg object 74"/>
          <p:cNvSpPr/>
          <p:nvPr/>
        </p:nvSpPr>
        <p:spPr>
          <a:xfrm>
            <a:off x="7240015" y="29503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5" name="bg object 75"/>
          <p:cNvSpPr/>
          <p:nvPr/>
        </p:nvSpPr>
        <p:spPr>
          <a:xfrm>
            <a:off x="7240015" y="30392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6" name="bg object 76"/>
          <p:cNvSpPr/>
          <p:nvPr/>
        </p:nvSpPr>
        <p:spPr>
          <a:xfrm>
            <a:off x="7240015" y="30392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7" name="bg object 77"/>
          <p:cNvSpPr/>
          <p:nvPr/>
        </p:nvSpPr>
        <p:spPr>
          <a:xfrm>
            <a:off x="7240015" y="31281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8" name="bg object 78"/>
          <p:cNvSpPr/>
          <p:nvPr/>
        </p:nvSpPr>
        <p:spPr>
          <a:xfrm>
            <a:off x="7240015" y="31281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9" name="bg object 79"/>
          <p:cNvSpPr/>
          <p:nvPr/>
        </p:nvSpPr>
        <p:spPr>
          <a:xfrm>
            <a:off x="8950281" y="3661536"/>
            <a:ext cx="1752600" cy="62230"/>
          </a:xfrm>
          <a:custGeom>
            <a:avLst/>
            <a:gdLst/>
            <a:ahLst/>
            <a:cxnLst/>
            <a:rect l="l" t="t" r="r" b="b"/>
            <a:pathLst>
              <a:path w="1314450" h="62229">
                <a:moveTo>
                  <a:pt x="1283462" y="0"/>
                </a:moveTo>
                <a:lnTo>
                  <a:pt x="30988" y="0"/>
                </a:lnTo>
                <a:lnTo>
                  <a:pt x="18913" y="2430"/>
                </a:lnTo>
                <a:lnTo>
                  <a:pt x="9064" y="9064"/>
                </a:lnTo>
                <a:lnTo>
                  <a:pt x="2430" y="18913"/>
                </a:lnTo>
                <a:lnTo>
                  <a:pt x="0" y="30987"/>
                </a:lnTo>
                <a:lnTo>
                  <a:pt x="2430" y="43062"/>
                </a:lnTo>
                <a:lnTo>
                  <a:pt x="9064" y="52911"/>
                </a:lnTo>
                <a:lnTo>
                  <a:pt x="18913" y="59545"/>
                </a:lnTo>
                <a:lnTo>
                  <a:pt x="30988" y="61975"/>
                </a:lnTo>
                <a:lnTo>
                  <a:pt x="1283462" y="61975"/>
                </a:lnTo>
                <a:lnTo>
                  <a:pt x="1295536" y="59545"/>
                </a:lnTo>
                <a:lnTo>
                  <a:pt x="1305385" y="52911"/>
                </a:lnTo>
                <a:lnTo>
                  <a:pt x="1312019" y="43062"/>
                </a:lnTo>
                <a:lnTo>
                  <a:pt x="1314450" y="30987"/>
                </a:lnTo>
                <a:lnTo>
                  <a:pt x="1312019" y="18913"/>
                </a:lnTo>
                <a:lnTo>
                  <a:pt x="1305385" y="9064"/>
                </a:lnTo>
                <a:lnTo>
                  <a:pt x="1295536" y="2430"/>
                </a:lnTo>
                <a:lnTo>
                  <a:pt x="1283462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0" name="bg object 80"/>
          <p:cNvSpPr/>
          <p:nvPr/>
        </p:nvSpPr>
        <p:spPr>
          <a:xfrm>
            <a:off x="10186415" y="2683637"/>
            <a:ext cx="457200" cy="90805"/>
          </a:xfrm>
          <a:custGeom>
            <a:avLst/>
            <a:gdLst/>
            <a:ahLst/>
            <a:cxnLst/>
            <a:rect l="l" t="t" r="r" b="b"/>
            <a:pathLst>
              <a:path w="342900" h="90805">
                <a:moveTo>
                  <a:pt x="0" y="90550"/>
                </a:moveTo>
                <a:lnTo>
                  <a:pt x="342900" y="90550"/>
                </a:lnTo>
                <a:lnTo>
                  <a:pt x="342900" y="0"/>
                </a:lnTo>
                <a:lnTo>
                  <a:pt x="0" y="0"/>
                </a:lnTo>
                <a:lnTo>
                  <a:pt x="0" y="9055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1" name="bg object 81"/>
          <p:cNvSpPr/>
          <p:nvPr/>
        </p:nvSpPr>
        <p:spPr>
          <a:xfrm>
            <a:off x="7240015" y="32170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2" name="bg object 82"/>
          <p:cNvSpPr/>
          <p:nvPr/>
        </p:nvSpPr>
        <p:spPr>
          <a:xfrm>
            <a:off x="7240015" y="32170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3" name="bg object 83"/>
          <p:cNvSpPr/>
          <p:nvPr/>
        </p:nvSpPr>
        <p:spPr>
          <a:xfrm>
            <a:off x="7240015" y="33059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4" name="bg object 84"/>
          <p:cNvSpPr/>
          <p:nvPr/>
        </p:nvSpPr>
        <p:spPr>
          <a:xfrm>
            <a:off x="7240015" y="33059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5" name="bg object 85"/>
          <p:cNvSpPr/>
          <p:nvPr/>
        </p:nvSpPr>
        <p:spPr>
          <a:xfrm>
            <a:off x="7240015" y="33948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6" name="bg object 86"/>
          <p:cNvSpPr/>
          <p:nvPr/>
        </p:nvSpPr>
        <p:spPr>
          <a:xfrm>
            <a:off x="7240015" y="3394837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7" name="bg object 87"/>
          <p:cNvSpPr/>
          <p:nvPr/>
        </p:nvSpPr>
        <p:spPr>
          <a:xfrm>
            <a:off x="7240015" y="34837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20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20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8" name="bg object 88"/>
          <p:cNvSpPr/>
          <p:nvPr/>
        </p:nvSpPr>
        <p:spPr>
          <a:xfrm>
            <a:off x="7240015" y="34837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20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20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9" name="bg object 89"/>
          <p:cNvSpPr/>
          <p:nvPr/>
        </p:nvSpPr>
        <p:spPr>
          <a:xfrm>
            <a:off x="7240015" y="35726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0"/>
                </a:lnTo>
                <a:lnTo>
                  <a:pt x="0" y="83819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19"/>
                </a:lnTo>
                <a:lnTo>
                  <a:pt x="1282699" y="6730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0" name="bg object 90"/>
          <p:cNvSpPr/>
          <p:nvPr/>
        </p:nvSpPr>
        <p:spPr>
          <a:xfrm>
            <a:off x="7240015" y="35726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0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19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19"/>
                </a:lnTo>
                <a:lnTo>
                  <a:pt x="0" y="75437"/>
                </a:lnTo>
                <a:lnTo>
                  <a:pt x="0" y="15112"/>
                </a:lnTo>
                <a:lnTo>
                  <a:pt x="0" y="6730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1" name="bg object 91"/>
          <p:cNvSpPr/>
          <p:nvPr/>
        </p:nvSpPr>
        <p:spPr>
          <a:xfrm>
            <a:off x="7240015" y="36615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8" y="0"/>
                </a:moveTo>
                <a:lnTo>
                  <a:pt x="1267714" y="0"/>
                </a:lnTo>
                <a:lnTo>
                  <a:pt x="6730" y="0"/>
                </a:lnTo>
                <a:lnTo>
                  <a:pt x="0" y="6731"/>
                </a:lnTo>
                <a:lnTo>
                  <a:pt x="0" y="83819"/>
                </a:lnTo>
                <a:lnTo>
                  <a:pt x="6730" y="90550"/>
                </a:lnTo>
                <a:lnTo>
                  <a:pt x="1275968" y="90550"/>
                </a:lnTo>
                <a:lnTo>
                  <a:pt x="1282699" y="83819"/>
                </a:lnTo>
                <a:lnTo>
                  <a:pt x="1282699" y="6731"/>
                </a:lnTo>
                <a:lnTo>
                  <a:pt x="1275968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2" name="bg object 92"/>
          <p:cNvSpPr/>
          <p:nvPr/>
        </p:nvSpPr>
        <p:spPr>
          <a:xfrm>
            <a:off x="7240015" y="3661536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67714" y="0"/>
                </a:moveTo>
                <a:lnTo>
                  <a:pt x="1275968" y="0"/>
                </a:lnTo>
                <a:lnTo>
                  <a:pt x="1282699" y="6731"/>
                </a:lnTo>
                <a:lnTo>
                  <a:pt x="1282699" y="15112"/>
                </a:lnTo>
                <a:lnTo>
                  <a:pt x="1282699" y="75437"/>
                </a:lnTo>
                <a:lnTo>
                  <a:pt x="1282699" y="83819"/>
                </a:lnTo>
                <a:lnTo>
                  <a:pt x="1275968" y="90550"/>
                </a:lnTo>
                <a:lnTo>
                  <a:pt x="1267714" y="90550"/>
                </a:lnTo>
                <a:lnTo>
                  <a:pt x="15112" y="90550"/>
                </a:lnTo>
                <a:lnTo>
                  <a:pt x="6730" y="90550"/>
                </a:lnTo>
                <a:lnTo>
                  <a:pt x="0" y="83819"/>
                </a:lnTo>
                <a:lnTo>
                  <a:pt x="0" y="75437"/>
                </a:lnTo>
                <a:lnTo>
                  <a:pt x="0" y="15112"/>
                </a:lnTo>
                <a:lnTo>
                  <a:pt x="0" y="6731"/>
                </a:lnTo>
                <a:lnTo>
                  <a:pt x="6730" y="0"/>
                </a:lnTo>
                <a:lnTo>
                  <a:pt x="15112" y="0"/>
                </a:lnTo>
                <a:lnTo>
                  <a:pt x="126771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3" name="bg object 93"/>
          <p:cNvSpPr/>
          <p:nvPr/>
        </p:nvSpPr>
        <p:spPr>
          <a:xfrm>
            <a:off x="2244681" y="2443989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5">
                <a:moveTo>
                  <a:pt x="1275969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2"/>
                </a:lnTo>
                <a:lnTo>
                  <a:pt x="6731" y="90424"/>
                </a:lnTo>
                <a:lnTo>
                  <a:pt x="1275969" y="90424"/>
                </a:lnTo>
                <a:lnTo>
                  <a:pt x="1282700" y="83692"/>
                </a:lnTo>
                <a:lnTo>
                  <a:pt x="1282700" y="6731"/>
                </a:lnTo>
                <a:lnTo>
                  <a:pt x="1275969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4" name="bg object 94"/>
          <p:cNvSpPr/>
          <p:nvPr/>
        </p:nvSpPr>
        <p:spPr>
          <a:xfrm>
            <a:off x="2227748" y="3955289"/>
            <a:ext cx="1710267" cy="90805"/>
          </a:xfrm>
          <a:custGeom>
            <a:avLst/>
            <a:gdLst/>
            <a:ahLst/>
            <a:cxnLst/>
            <a:rect l="l" t="t" r="r" b="b"/>
            <a:pathLst>
              <a:path w="1282700" h="90804">
                <a:moveTo>
                  <a:pt x="1275969" y="0"/>
                </a:moveTo>
                <a:lnTo>
                  <a:pt x="1267714" y="0"/>
                </a:lnTo>
                <a:lnTo>
                  <a:pt x="6731" y="0"/>
                </a:lnTo>
                <a:lnTo>
                  <a:pt x="0" y="6731"/>
                </a:lnTo>
                <a:lnTo>
                  <a:pt x="0" y="83693"/>
                </a:lnTo>
                <a:lnTo>
                  <a:pt x="6731" y="90424"/>
                </a:lnTo>
                <a:lnTo>
                  <a:pt x="1275969" y="90424"/>
                </a:lnTo>
                <a:lnTo>
                  <a:pt x="1282700" y="83693"/>
                </a:lnTo>
                <a:lnTo>
                  <a:pt x="1282700" y="6731"/>
                </a:lnTo>
                <a:lnTo>
                  <a:pt x="1275969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5" name="bg object 95"/>
          <p:cNvSpPr/>
          <p:nvPr/>
        </p:nvSpPr>
        <p:spPr>
          <a:xfrm>
            <a:off x="8899482" y="2678938"/>
            <a:ext cx="1286933" cy="100330"/>
          </a:xfrm>
          <a:custGeom>
            <a:avLst/>
            <a:gdLst/>
            <a:ahLst/>
            <a:cxnLst/>
            <a:rect l="l" t="t" r="r" b="b"/>
            <a:pathLst>
              <a:path w="965200" h="100330">
                <a:moveTo>
                  <a:pt x="957707" y="0"/>
                </a:moveTo>
                <a:lnTo>
                  <a:pt x="948563" y="0"/>
                </a:lnTo>
                <a:lnTo>
                  <a:pt x="7493" y="0"/>
                </a:lnTo>
                <a:lnTo>
                  <a:pt x="0" y="7492"/>
                </a:lnTo>
                <a:lnTo>
                  <a:pt x="0" y="92456"/>
                </a:lnTo>
                <a:lnTo>
                  <a:pt x="7493" y="99949"/>
                </a:lnTo>
                <a:lnTo>
                  <a:pt x="957707" y="99949"/>
                </a:lnTo>
                <a:lnTo>
                  <a:pt x="965200" y="92456"/>
                </a:lnTo>
                <a:lnTo>
                  <a:pt x="965200" y="7492"/>
                </a:lnTo>
                <a:lnTo>
                  <a:pt x="957707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6" name="bg object 96"/>
          <p:cNvSpPr/>
          <p:nvPr/>
        </p:nvSpPr>
        <p:spPr>
          <a:xfrm>
            <a:off x="8958748" y="3650488"/>
            <a:ext cx="1270000" cy="87630"/>
          </a:xfrm>
          <a:custGeom>
            <a:avLst/>
            <a:gdLst/>
            <a:ahLst/>
            <a:cxnLst/>
            <a:rect l="l" t="t" r="r" b="b"/>
            <a:pathLst>
              <a:path w="952500" h="87629">
                <a:moveTo>
                  <a:pt x="946023" y="0"/>
                </a:moveTo>
                <a:lnTo>
                  <a:pt x="938022" y="0"/>
                </a:lnTo>
                <a:lnTo>
                  <a:pt x="6604" y="0"/>
                </a:lnTo>
                <a:lnTo>
                  <a:pt x="0" y="6476"/>
                </a:lnTo>
                <a:lnTo>
                  <a:pt x="0" y="80772"/>
                </a:lnTo>
                <a:lnTo>
                  <a:pt x="6604" y="87249"/>
                </a:lnTo>
                <a:lnTo>
                  <a:pt x="946023" y="87249"/>
                </a:lnTo>
                <a:lnTo>
                  <a:pt x="952500" y="80772"/>
                </a:lnTo>
                <a:lnTo>
                  <a:pt x="952500" y="6476"/>
                </a:lnTo>
                <a:lnTo>
                  <a:pt x="946023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7" name="bg object 97"/>
          <p:cNvSpPr/>
          <p:nvPr/>
        </p:nvSpPr>
        <p:spPr>
          <a:xfrm>
            <a:off x="7247467" y="5562600"/>
            <a:ext cx="660400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300" y="0"/>
                </a:lnTo>
              </a:path>
            </a:pathLst>
          </a:custGeom>
          <a:ln w="28575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8" name="bg object 98"/>
          <p:cNvSpPr/>
          <p:nvPr/>
        </p:nvSpPr>
        <p:spPr>
          <a:xfrm>
            <a:off x="10532533" y="5562600"/>
            <a:ext cx="660400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300" y="0"/>
                </a:lnTo>
              </a:path>
            </a:pathLst>
          </a:custGeom>
          <a:ln w="28575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9" name="bg object 99"/>
          <p:cNvSpPr/>
          <p:nvPr/>
        </p:nvSpPr>
        <p:spPr>
          <a:xfrm>
            <a:off x="931333" y="2413000"/>
            <a:ext cx="304800" cy="1625600"/>
          </a:xfrm>
          <a:custGeom>
            <a:avLst/>
            <a:gdLst/>
            <a:ahLst/>
            <a:cxnLst/>
            <a:rect l="l" t="t" r="r" b="b"/>
            <a:pathLst>
              <a:path w="228600" h="1625600">
                <a:moveTo>
                  <a:pt x="228600" y="1625600"/>
                </a:moveTo>
                <a:lnTo>
                  <a:pt x="184106" y="1614945"/>
                </a:lnTo>
                <a:lnTo>
                  <a:pt x="147775" y="1585896"/>
                </a:lnTo>
                <a:lnTo>
                  <a:pt x="123281" y="1542821"/>
                </a:lnTo>
                <a:lnTo>
                  <a:pt x="114300" y="1490091"/>
                </a:lnTo>
                <a:lnTo>
                  <a:pt x="114300" y="948309"/>
                </a:lnTo>
                <a:lnTo>
                  <a:pt x="105318" y="895578"/>
                </a:lnTo>
                <a:lnTo>
                  <a:pt x="80824" y="852503"/>
                </a:lnTo>
                <a:lnTo>
                  <a:pt x="44493" y="823454"/>
                </a:lnTo>
                <a:lnTo>
                  <a:pt x="0" y="812800"/>
                </a:lnTo>
                <a:lnTo>
                  <a:pt x="44493" y="802145"/>
                </a:lnTo>
                <a:lnTo>
                  <a:pt x="80824" y="773096"/>
                </a:lnTo>
                <a:lnTo>
                  <a:pt x="105318" y="730021"/>
                </a:lnTo>
                <a:lnTo>
                  <a:pt x="114300" y="677290"/>
                </a:lnTo>
                <a:lnTo>
                  <a:pt x="114300" y="135509"/>
                </a:lnTo>
                <a:lnTo>
                  <a:pt x="123281" y="82778"/>
                </a:lnTo>
                <a:lnTo>
                  <a:pt x="147775" y="39703"/>
                </a:lnTo>
                <a:lnTo>
                  <a:pt x="184106" y="10654"/>
                </a:lnTo>
                <a:lnTo>
                  <a:pt x="228600" y="0"/>
                </a:lnTo>
              </a:path>
            </a:pathLst>
          </a:custGeom>
          <a:ln w="9525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0" name="bg object 100"/>
          <p:cNvSpPr/>
          <p:nvPr/>
        </p:nvSpPr>
        <p:spPr>
          <a:xfrm>
            <a:off x="10769600" y="2641600"/>
            <a:ext cx="389467" cy="1116330"/>
          </a:xfrm>
          <a:custGeom>
            <a:avLst/>
            <a:gdLst/>
            <a:ahLst/>
            <a:cxnLst/>
            <a:rect l="l" t="t" r="r" b="b"/>
            <a:pathLst>
              <a:path w="292100" h="1116329">
                <a:moveTo>
                  <a:pt x="0" y="1116076"/>
                </a:moveTo>
                <a:lnTo>
                  <a:pt x="56842" y="1108763"/>
                </a:lnTo>
                <a:lnTo>
                  <a:pt x="103266" y="1088818"/>
                </a:lnTo>
                <a:lnTo>
                  <a:pt x="134570" y="1059229"/>
                </a:lnTo>
                <a:lnTo>
                  <a:pt x="146050" y="1022985"/>
                </a:lnTo>
                <a:lnTo>
                  <a:pt x="146050" y="651001"/>
                </a:lnTo>
                <a:lnTo>
                  <a:pt x="157529" y="614830"/>
                </a:lnTo>
                <a:lnTo>
                  <a:pt x="188833" y="585279"/>
                </a:lnTo>
                <a:lnTo>
                  <a:pt x="235257" y="565348"/>
                </a:lnTo>
                <a:lnTo>
                  <a:pt x="292100" y="558038"/>
                </a:lnTo>
                <a:lnTo>
                  <a:pt x="235257" y="550725"/>
                </a:lnTo>
                <a:lnTo>
                  <a:pt x="188833" y="530780"/>
                </a:lnTo>
                <a:lnTo>
                  <a:pt x="157529" y="501191"/>
                </a:lnTo>
                <a:lnTo>
                  <a:pt x="146050" y="464947"/>
                </a:lnTo>
                <a:lnTo>
                  <a:pt x="146050" y="92963"/>
                </a:lnTo>
                <a:lnTo>
                  <a:pt x="134570" y="56792"/>
                </a:lnTo>
                <a:lnTo>
                  <a:pt x="103266" y="27241"/>
                </a:lnTo>
                <a:lnTo>
                  <a:pt x="56842" y="7310"/>
                </a:lnTo>
                <a:lnTo>
                  <a:pt x="0" y="0"/>
                </a:lnTo>
              </a:path>
            </a:pathLst>
          </a:custGeom>
          <a:ln w="9525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1822" y="356742"/>
            <a:ext cx="9180407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3244" y="1601598"/>
            <a:ext cx="1042551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12622" y="6423387"/>
            <a:ext cx="817879" cy="1769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35" smtClean="0"/>
              <a:t>C</a:t>
            </a:r>
            <a:r>
              <a:rPr lang="es-ES" spc="10" smtClean="0"/>
              <a:t>CONSEJO</a:t>
            </a:r>
            <a:endParaRPr lang="es-ES" sz="115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42489" y="6423387"/>
            <a:ext cx="1308947" cy="1769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1F9DAE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s-ES" sz="1150" spc="40" smtClean="0"/>
              <a:t>C</a:t>
            </a:r>
            <a:r>
              <a:rPr lang="es-ES" spc="40" smtClean="0"/>
              <a:t>COORDINANDO</a:t>
            </a:r>
            <a:endParaRPr lang="es-ES" sz="115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2800" y="3048000"/>
            <a:ext cx="588797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400" b="1" spc="140" dirty="0" err="1" smtClean="0">
                <a:solidFill>
                  <a:srgbClr val="0070C0"/>
                </a:solidFill>
              </a:rPr>
              <a:t>Transformadores</a:t>
            </a:r>
            <a:endParaRPr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0" y="438166"/>
            <a:ext cx="596798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Descripción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0070C0"/>
                </a:solidFill>
                <a:latin typeface="Tahoma"/>
                <a:cs typeface="Tahoma"/>
              </a:rPr>
              <a:t>general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0070C0"/>
                </a:solidFill>
                <a:latin typeface="Tahoma"/>
                <a:cs typeface="Tahoma"/>
              </a:rPr>
              <a:t>del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0070C0"/>
                </a:solidFill>
                <a:latin typeface="Tahoma"/>
                <a:cs typeface="Tahoma"/>
              </a:rPr>
              <a:t>módulo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1097407"/>
            <a:ext cx="9214612" cy="4480713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065">
              <a:spcBef>
                <a:spcPts val="819"/>
              </a:spcBef>
              <a:buSzPct val="123076"/>
              <a:tabLst>
                <a:tab pos="356235" algn="l"/>
              </a:tabLst>
            </a:pPr>
            <a:r>
              <a:rPr sz="2800" b="1" spc="55" dirty="0">
                <a:latin typeface="Tahoma"/>
                <a:cs typeface="Tahoma"/>
              </a:rPr>
              <a:t>Este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b="1" spc="160" dirty="0">
                <a:latin typeface="Tahoma"/>
                <a:cs typeface="Tahoma"/>
              </a:rPr>
              <a:t>módulo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b="1" spc="110" dirty="0">
                <a:latin typeface="Tahoma"/>
                <a:cs typeface="Tahoma"/>
              </a:rPr>
              <a:t>presenta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b="1" spc="105" dirty="0">
                <a:latin typeface="Tahoma"/>
                <a:cs typeface="Tahoma"/>
              </a:rPr>
              <a:t>los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b="1" spc="105" dirty="0">
                <a:latin typeface="Tahoma"/>
                <a:cs typeface="Tahoma"/>
              </a:rPr>
              <a:t>siguientes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b="1" spc="60" dirty="0" err="1">
                <a:latin typeface="Tahoma"/>
                <a:cs typeface="Tahoma"/>
              </a:rPr>
              <a:t>temas</a:t>
            </a:r>
            <a:r>
              <a:rPr sz="2800" b="1" spc="60" dirty="0" smtClean="0">
                <a:latin typeface="Tahoma"/>
                <a:cs typeface="Tahoma"/>
              </a:rPr>
              <a:t>:</a:t>
            </a:r>
            <a:endParaRPr lang="es-ES" sz="2800" b="1" spc="60" dirty="0" smtClean="0">
              <a:latin typeface="Tahoma"/>
              <a:cs typeface="Tahoma"/>
            </a:endParaRPr>
          </a:p>
          <a:p>
            <a:pPr marL="12065">
              <a:spcBef>
                <a:spcPts val="819"/>
              </a:spcBef>
              <a:buSzPct val="123076"/>
              <a:tabLst>
                <a:tab pos="356235" algn="l"/>
              </a:tabLst>
            </a:pPr>
            <a:endParaRPr sz="2800" b="1" dirty="0">
              <a:latin typeface="Tahoma"/>
              <a:cs typeface="Tahoma"/>
            </a:endParaRPr>
          </a:p>
          <a:p>
            <a:pPr marL="1270000" lvl="2" indent="-343535">
              <a:spcBef>
                <a:spcPts val="2090"/>
              </a:spcBef>
              <a:buSzPct val="160000"/>
              <a:buChar char="•"/>
              <a:tabLst>
                <a:tab pos="356235" algn="l"/>
              </a:tabLst>
            </a:pPr>
            <a:r>
              <a:rPr sz="2800" b="1" spc="85" dirty="0">
                <a:latin typeface="Tahoma"/>
                <a:cs typeface="Tahoma"/>
              </a:rPr>
              <a:t>Principio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95" dirty="0">
                <a:latin typeface="Tahoma"/>
                <a:cs typeface="Tahoma"/>
              </a:rPr>
              <a:t>de</a:t>
            </a:r>
            <a:r>
              <a:rPr sz="2800" b="1" spc="-100" dirty="0">
                <a:latin typeface="Tahoma"/>
                <a:cs typeface="Tahoma"/>
              </a:rPr>
              <a:t> </a:t>
            </a:r>
            <a:r>
              <a:rPr sz="2800" b="1" spc="90" dirty="0" err="1" smtClean="0">
                <a:latin typeface="Tahoma"/>
                <a:cs typeface="Tahoma"/>
              </a:rPr>
              <a:t>funcionamiento</a:t>
            </a:r>
            <a:endParaRPr lang="es-ES" sz="2800" b="1" spc="90" dirty="0" smtClean="0">
              <a:latin typeface="Tahoma"/>
              <a:cs typeface="Tahoma"/>
            </a:endParaRPr>
          </a:p>
          <a:p>
            <a:pPr marL="1270000" lvl="2" indent="-343535">
              <a:spcBef>
                <a:spcPts val="2090"/>
              </a:spcBef>
              <a:buSzPct val="160000"/>
              <a:buChar char="•"/>
              <a:tabLst>
                <a:tab pos="356235" algn="l"/>
              </a:tabLst>
            </a:pPr>
            <a:endParaRPr sz="2800" b="1" dirty="0">
              <a:latin typeface="Tahoma"/>
              <a:cs typeface="Tahoma"/>
            </a:endParaRPr>
          </a:p>
          <a:p>
            <a:pPr marL="1270000" lvl="2" indent="-343535">
              <a:spcBef>
                <a:spcPts val="2010"/>
              </a:spcBef>
              <a:buSzPct val="145454"/>
              <a:buChar char="•"/>
              <a:tabLst>
                <a:tab pos="356235" algn="l"/>
              </a:tabLst>
            </a:pPr>
            <a:r>
              <a:rPr sz="2800" b="1" spc="65" dirty="0">
                <a:latin typeface="Tahoma"/>
                <a:cs typeface="Tahoma"/>
              </a:rPr>
              <a:t>Tipos</a:t>
            </a:r>
            <a:r>
              <a:rPr sz="2800" b="1" spc="-125" dirty="0">
                <a:latin typeface="Tahoma"/>
                <a:cs typeface="Tahoma"/>
              </a:rPr>
              <a:t> </a:t>
            </a:r>
            <a:r>
              <a:rPr sz="2800" b="1" spc="105" dirty="0">
                <a:latin typeface="Tahoma"/>
                <a:cs typeface="Tahoma"/>
              </a:rPr>
              <a:t>de</a:t>
            </a:r>
            <a:r>
              <a:rPr sz="2800" b="1" spc="-125" dirty="0">
                <a:latin typeface="Tahoma"/>
                <a:cs typeface="Tahoma"/>
              </a:rPr>
              <a:t> </a:t>
            </a:r>
            <a:r>
              <a:rPr sz="2800" b="1" spc="95" dirty="0" err="1" smtClean="0">
                <a:latin typeface="Tahoma"/>
                <a:cs typeface="Tahoma"/>
              </a:rPr>
              <a:t>Transformadores</a:t>
            </a:r>
            <a:endParaRPr lang="es-ES" sz="2800" b="1" spc="95" dirty="0" smtClean="0">
              <a:latin typeface="Tahoma"/>
              <a:cs typeface="Tahoma"/>
            </a:endParaRPr>
          </a:p>
          <a:p>
            <a:pPr marL="1270000" lvl="2" indent="-343535">
              <a:spcBef>
                <a:spcPts val="2010"/>
              </a:spcBef>
              <a:buSzPct val="145454"/>
              <a:buChar char="•"/>
              <a:tabLst>
                <a:tab pos="356235" algn="l"/>
              </a:tabLst>
            </a:pPr>
            <a:endParaRPr sz="2800" b="1" dirty="0">
              <a:latin typeface="Tahoma"/>
              <a:cs typeface="Tahoma"/>
            </a:endParaRPr>
          </a:p>
          <a:p>
            <a:pPr marL="1270000" lvl="2" indent="-343535">
              <a:spcBef>
                <a:spcPts val="1565"/>
              </a:spcBef>
              <a:buSzPct val="123076"/>
              <a:buChar char="•"/>
              <a:tabLst>
                <a:tab pos="356235" algn="l"/>
              </a:tabLst>
            </a:pPr>
            <a:r>
              <a:rPr sz="2800" b="1" spc="110" dirty="0">
                <a:latin typeface="Tahoma"/>
                <a:cs typeface="Tahoma"/>
              </a:rPr>
              <a:t>Consideraciones</a:t>
            </a:r>
            <a:r>
              <a:rPr sz="2800" b="1" spc="-155" dirty="0">
                <a:latin typeface="Tahoma"/>
                <a:cs typeface="Tahoma"/>
              </a:rPr>
              <a:t> </a:t>
            </a:r>
            <a:r>
              <a:rPr sz="2800" b="1" spc="30" dirty="0">
                <a:latin typeface="Tahoma"/>
                <a:cs typeface="Tahoma"/>
              </a:rPr>
              <a:t>y</a:t>
            </a:r>
            <a:r>
              <a:rPr sz="2800" b="1" spc="-155" dirty="0">
                <a:latin typeface="Tahoma"/>
                <a:cs typeface="Tahoma"/>
              </a:rPr>
              <a:t> </a:t>
            </a:r>
            <a:r>
              <a:rPr sz="2800" b="1" spc="105" dirty="0">
                <a:latin typeface="Tahoma"/>
                <a:cs typeface="Tahoma"/>
              </a:rPr>
              <a:t>limitaciones</a:t>
            </a:r>
            <a:r>
              <a:rPr sz="2800" b="1" spc="-155" dirty="0">
                <a:latin typeface="Tahoma"/>
                <a:cs typeface="Tahoma"/>
              </a:rPr>
              <a:t> </a:t>
            </a:r>
            <a:r>
              <a:rPr sz="2800" b="1" spc="100" dirty="0">
                <a:latin typeface="Tahoma"/>
                <a:cs typeface="Tahoma"/>
              </a:rPr>
              <a:t>operativas</a:t>
            </a:r>
            <a:endParaRPr sz="28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3900" y="918162"/>
            <a:ext cx="60879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20" dirty="0">
                <a:solidFill>
                  <a:srgbClr val="0070C0"/>
                </a:solidFill>
              </a:rPr>
              <a:t>Principio</a:t>
            </a:r>
            <a:r>
              <a:rPr sz="2800" b="1" spc="-160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130" dirty="0">
                <a:solidFill>
                  <a:srgbClr val="0070C0"/>
                </a:solidFill>
              </a:rPr>
              <a:t>funcionamiento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2057400"/>
            <a:ext cx="10744200" cy="378436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5600" indent="-343535" algn="just">
              <a:spcBef>
                <a:spcPts val="130"/>
              </a:spcBef>
              <a:buSzPct val="177777"/>
              <a:buChar char="•"/>
              <a:tabLst>
                <a:tab pos="356235" algn="l"/>
              </a:tabLst>
            </a:pP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6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z="2800" b="1" i="1" spc="6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arriba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abajo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abajo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arriba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30"/>
              </a:spcBef>
              <a:buSzPct val="177777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708785" indent="-343535" algn="just">
              <a:spcBef>
                <a:spcPts val="825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alrededor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úcleo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708785" indent="-343535" algn="just">
              <a:spcBef>
                <a:spcPts val="825"/>
              </a:spcBef>
              <a:buSzPct val="152380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85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aluminio.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931219"/>
            <a:ext cx="5800725" cy="34385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72358" y="345677"/>
            <a:ext cx="715632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25" dirty="0">
                <a:solidFill>
                  <a:srgbClr val="0070C0"/>
                </a:solidFill>
              </a:rPr>
              <a:t>Transformador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135" dirty="0">
                <a:solidFill>
                  <a:srgbClr val="0070C0"/>
                </a:solidFill>
              </a:rPr>
              <a:t>de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45" dirty="0">
                <a:solidFill>
                  <a:srgbClr val="0070C0"/>
                </a:solidFill>
              </a:rPr>
              <a:t>dos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20" dirty="0">
                <a:solidFill>
                  <a:srgbClr val="0070C0"/>
                </a:solidFill>
              </a:rPr>
              <a:t>devanados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4724400"/>
            <a:ext cx="10744200" cy="12268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696720" algn="just">
              <a:lnSpc>
                <a:spcPct val="138600"/>
              </a:lnSpc>
              <a:spcBef>
                <a:spcPts val="95"/>
              </a:spcBef>
            </a:pPr>
            <a:r>
              <a:rPr sz="2000" b="1" i="1" spc="-75" dirty="0">
                <a:latin typeface="Arial"/>
                <a:cs typeface="Arial"/>
              </a:rPr>
              <a:t>El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5" dirty="0">
                <a:latin typeface="Arial"/>
                <a:cs typeface="Arial"/>
              </a:rPr>
              <a:t>devanado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30" dirty="0">
                <a:latin typeface="Arial"/>
                <a:cs typeface="Arial"/>
              </a:rPr>
              <a:t>primario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10" dirty="0">
                <a:latin typeface="Arial"/>
                <a:cs typeface="Arial"/>
              </a:rPr>
              <a:t>está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conectado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30" dirty="0">
                <a:latin typeface="Arial"/>
                <a:cs typeface="Arial"/>
              </a:rPr>
              <a:t>a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25" dirty="0">
                <a:latin typeface="Arial"/>
                <a:cs typeface="Arial"/>
              </a:rPr>
              <a:t>la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40" dirty="0">
                <a:latin typeface="Arial"/>
                <a:cs typeface="Arial"/>
              </a:rPr>
              <a:t>fuente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5" dirty="0">
                <a:latin typeface="Arial"/>
                <a:cs typeface="Arial"/>
              </a:rPr>
              <a:t>de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lang="es-ES" sz="2000" b="1" i="1" spc="-40" dirty="0" smtClean="0">
                <a:latin typeface="Arial"/>
                <a:cs typeface="Arial"/>
              </a:rPr>
              <a:t> a</a:t>
            </a:r>
            <a:r>
              <a:rPr sz="2000" b="1" i="1" spc="20" dirty="0" err="1" smtClean="0">
                <a:latin typeface="Arial"/>
                <a:cs typeface="Arial"/>
              </a:rPr>
              <a:t>limentación</a:t>
            </a:r>
            <a:r>
              <a:rPr sz="2000" b="1" i="1" spc="20" dirty="0">
                <a:latin typeface="Arial"/>
                <a:cs typeface="Arial"/>
              </a:rPr>
              <a:t>.</a:t>
            </a:r>
            <a:r>
              <a:rPr sz="2000" b="1" i="1" spc="-40" dirty="0">
                <a:latin typeface="Arial"/>
                <a:cs typeface="Arial"/>
              </a:rPr>
              <a:t> </a:t>
            </a:r>
            <a:endParaRPr lang="es-ES" sz="2000" b="1" i="1" spc="-40" dirty="0" smtClean="0">
              <a:latin typeface="Arial"/>
              <a:cs typeface="Arial"/>
            </a:endParaRPr>
          </a:p>
          <a:p>
            <a:pPr marL="12700" marR="1696720" algn="just">
              <a:lnSpc>
                <a:spcPct val="138600"/>
              </a:lnSpc>
              <a:spcBef>
                <a:spcPts val="95"/>
              </a:spcBef>
            </a:pPr>
            <a:r>
              <a:rPr sz="2000" b="1" i="1" spc="-75" dirty="0" smtClean="0">
                <a:latin typeface="Arial"/>
                <a:cs typeface="Arial"/>
              </a:rPr>
              <a:t>El </a:t>
            </a:r>
            <a:r>
              <a:rPr sz="2000" b="1" i="1" spc="-345" dirty="0" smtClean="0">
                <a:latin typeface="Arial"/>
                <a:cs typeface="Arial"/>
              </a:rPr>
              <a:t> </a:t>
            </a:r>
            <a:r>
              <a:rPr sz="2000" b="1" i="1" spc="5" dirty="0">
                <a:latin typeface="Arial"/>
                <a:cs typeface="Arial"/>
              </a:rPr>
              <a:t>devanado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secundario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spc="10" dirty="0">
                <a:latin typeface="Arial"/>
                <a:cs typeface="Arial"/>
              </a:rPr>
              <a:t>está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conectado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25" dirty="0">
                <a:latin typeface="Arial"/>
                <a:cs typeface="Arial"/>
              </a:rPr>
              <a:t>al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spc="5" dirty="0" err="1">
                <a:latin typeface="Arial"/>
                <a:cs typeface="Arial"/>
              </a:rPr>
              <a:t>lado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lang="es-ES" sz="2000" b="1" i="1" spc="-35" dirty="0" smtClean="0">
                <a:latin typeface="Arial"/>
                <a:cs typeface="Arial"/>
              </a:rPr>
              <a:t>d</a:t>
            </a:r>
            <a:r>
              <a:rPr sz="2000" b="1" i="1" spc="5" dirty="0" smtClean="0">
                <a:latin typeface="Arial"/>
                <a:cs typeface="Arial"/>
              </a:rPr>
              <a:t>e</a:t>
            </a:r>
            <a:r>
              <a:rPr sz="2000" b="1" i="1" spc="-35" dirty="0" smtClean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salida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-25" dirty="0">
                <a:latin typeface="Arial"/>
                <a:cs typeface="Arial"/>
              </a:rPr>
              <a:t>o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spc="5" dirty="0">
                <a:latin typeface="Arial"/>
                <a:cs typeface="Arial"/>
              </a:rPr>
              <a:t>de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spc="5" dirty="0">
                <a:latin typeface="Arial"/>
                <a:cs typeface="Arial"/>
              </a:rPr>
              <a:t>carga.</a:t>
            </a:r>
            <a:endParaRPr sz="2000" b="1" dirty="0">
              <a:latin typeface="Arial"/>
              <a:cs typeface="Arial"/>
            </a:endParaRPr>
          </a:p>
          <a:p>
            <a:pPr marL="12700" algn="just">
              <a:spcBef>
                <a:spcPts val="250"/>
              </a:spcBef>
            </a:pPr>
            <a:r>
              <a:rPr sz="2000" b="1" i="1" spc="45" dirty="0">
                <a:latin typeface="Arial"/>
                <a:cs typeface="Arial"/>
              </a:rPr>
              <a:t>No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25" dirty="0">
                <a:latin typeface="Arial"/>
                <a:cs typeface="Arial"/>
              </a:rPr>
              <a:t>hay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conexión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20" dirty="0">
                <a:latin typeface="Arial"/>
                <a:cs typeface="Arial"/>
              </a:rPr>
              <a:t>eléctrica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65" dirty="0">
                <a:latin typeface="Arial"/>
                <a:cs typeface="Arial"/>
              </a:rPr>
              <a:t>entre</a:t>
            </a:r>
            <a:r>
              <a:rPr sz="2000" b="1" i="1" spc="-40" dirty="0">
                <a:latin typeface="Arial"/>
                <a:cs typeface="Arial"/>
              </a:rPr>
              <a:t> los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devanados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45" dirty="0">
                <a:latin typeface="Arial"/>
                <a:cs typeface="Arial"/>
              </a:rPr>
              <a:t>primario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y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secundario.</a:t>
            </a:r>
            <a:endParaRPr sz="20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8681" y="2514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4D514C"/>
                </a:solidFill>
                <a:latin typeface="Tahoma"/>
                <a:cs typeface="Tahoma"/>
              </a:rPr>
              <a:t>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3953" y="627507"/>
            <a:ext cx="4671483" cy="489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100" b="1" spc="135" dirty="0">
                <a:solidFill>
                  <a:srgbClr val="0070C0"/>
                </a:solidFill>
              </a:rPr>
              <a:t>Devanado</a:t>
            </a:r>
            <a:r>
              <a:rPr sz="3100" b="1" spc="-204" dirty="0">
                <a:solidFill>
                  <a:srgbClr val="0070C0"/>
                </a:solidFill>
              </a:rPr>
              <a:t> </a:t>
            </a:r>
            <a:r>
              <a:rPr sz="3100" b="1" spc="114" dirty="0">
                <a:solidFill>
                  <a:srgbClr val="0070C0"/>
                </a:solidFill>
              </a:rPr>
              <a:t>terciario</a:t>
            </a:r>
            <a:endParaRPr sz="31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76819"/>
            <a:ext cx="10820400" cy="41607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71880" indent="-343535" algn="just">
              <a:spcBef>
                <a:spcPts val="10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lang="es-ES" sz="28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2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b="1" i="1" spc="2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evanado</a:t>
            </a:r>
            <a:r>
              <a:rPr sz="2800" b="1" i="1" spc="2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terciario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presente.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auxiliar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71880" indent="-343535" algn="just">
              <a:spcBef>
                <a:spcPts val="10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80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montados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lleno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mineral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80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610870" indent="-343535" algn="just">
              <a:spcBef>
                <a:spcPts val="635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Bushings</a:t>
            </a:r>
            <a:r>
              <a:rPr lang="es-ES" sz="2800" b="1" i="1" spc="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</a:t>
            </a:r>
            <a:r>
              <a:rPr lang="es-ES" sz="2800" b="1" i="1" spc="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montado</a:t>
            </a:r>
            <a:r>
              <a:rPr lang="es-ES" sz="2800" spc="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superior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50260" y="691007"/>
            <a:ext cx="7665339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600" b="1" spc="105" dirty="0">
                <a:solidFill>
                  <a:schemeClr val="tx1"/>
                </a:solidFill>
              </a:rPr>
              <a:t>¿Cómo</a:t>
            </a:r>
            <a:r>
              <a:rPr sz="2600" b="1" spc="-145" dirty="0">
                <a:solidFill>
                  <a:schemeClr val="tx1"/>
                </a:solidFill>
              </a:rPr>
              <a:t> </a:t>
            </a:r>
            <a:r>
              <a:rPr sz="2600" b="1" spc="114" dirty="0">
                <a:solidFill>
                  <a:schemeClr val="tx1"/>
                </a:solidFill>
              </a:rPr>
              <a:t>funcionan</a:t>
            </a:r>
            <a:r>
              <a:rPr sz="2600" b="1" spc="-140" dirty="0">
                <a:solidFill>
                  <a:schemeClr val="tx1"/>
                </a:solidFill>
              </a:rPr>
              <a:t> </a:t>
            </a:r>
            <a:r>
              <a:rPr sz="2600" b="1" spc="105" dirty="0">
                <a:solidFill>
                  <a:schemeClr val="tx1"/>
                </a:solidFill>
              </a:rPr>
              <a:t>los</a:t>
            </a:r>
            <a:r>
              <a:rPr sz="2600" b="1" spc="-140" dirty="0">
                <a:solidFill>
                  <a:schemeClr val="tx1"/>
                </a:solidFill>
              </a:rPr>
              <a:t> </a:t>
            </a:r>
            <a:r>
              <a:rPr sz="2600" b="1" spc="110" dirty="0">
                <a:solidFill>
                  <a:schemeClr val="tx1"/>
                </a:solidFill>
              </a:rPr>
              <a:t>transformadores?</a:t>
            </a:r>
            <a:endParaRPr sz="2600" b="1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604899"/>
            <a:ext cx="10820400" cy="462690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55600" marR="722630" indent="-343535" algn="just">
              <a:lnSpc>
                <a:spcPts val="2500"/>
              </a:lnSpc>
              <a:spcBef>
                <a:spcPts val="200"/>
              </a:spcBef>
              <a:buSzPct val="123809"/>
              <a:buChar char="•"/>
              <a:tabLst>
                <a:tab pos="355600" algn="l"/>
                <a:tab pos="356235" algn="l"/>
              </a:tabLst>
            </a:pPr>
            <a:r>
              <a:rPr sz="2400" b="1" spc="120" dirty="0">
                <a:latin typeface="Tahoma"/>
                <a:cs typeface="Tahoma"/>
              </a:rPr>
              <a:t>Una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corriente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alterna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100" dirty="0">
                <a:latin typeface="Tahoma"/>
                <a:cs typeface="Tahoma"/>
              </a:rPr>
              <a:t>en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los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devanados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provoca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125" dirty="0">
                <a:latin typeface="Tahoma"/>
                <a:cs typeface="Tahoma"/>
              </a:rPr>
              <a:t>un </a:t>
            </a:r>
            <a:r>
              <a:rPr sz="2400" b="1" spc="-645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flujo</a:t>
            </a:r>
            <a:r>
              <a:rPr sz="2400" b="1" spc="-120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magnético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alterno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100" dirty="0">
                <a:latin typeface="Tahoma"/>
                <a:cs typeface="Tahoma"/>
              </a:rPr>
              <a:t>en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el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70" dirty="0" err="1">
                <a:latin typeface="Tahoma"/>
                <a:cs typeface="Tahoma"/>
              </a:rPr>
              <a:t>núcleo</a:t>
            </a:r>
            <a:r>
              <a:rPr sz="2400" b="1" spc="70" dirty="0" smtClean="0">
                <a:latin typeface="Tahoma"/>
                <a:cs typeface="Tahoma"/>
              </a:rPr>
              <a:t>.</a:t>
            </a:r>
            <a:endParaRPr lang="es-ES" sz="2400" b="1" spc="70" dirty="0" smtClean="0">
              <a:latin typeface="Tahoma"/>
              <a:cs typeface="Tahoma"/>
            </a:endParaRPr>
          </a:p>
          <a:p>
            <a:pPr marL="355600" marR="722630" indent="-343535" algn="just">
              <a:lnSpc>
                <a:spcPts val="2500"/>
              </a:lnSpc>
              <a:spcBef>
                <a:spcPts val="200"/>
              </a:spcBef>
              <a:buSzPct val="123809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Tahoma"/>
              <a:cs typeface="Tahoma"/>
            </a:endParaRPr>
          </a:p>
          <a:p>
            <a:pPr marL="355600" marR="26670" indent="-343535" algn="just">
              <a:lnSpc>
                <a:spcPct val="104000"/>
              </a:lnSpc>
              <a:spcBef>
                <a:spcPts val="520"/>
              </a:spcBef>
              <a:buSzPct val="130000"/>
              <a:buChar char="•"/>
              <a:tabLst>
                <a:tab pos="355600" algn="l"/>
                <a:tab pos="356235" algn="l"/>
              </a:tabLst>
            </a:pPr>
            <a:r>
              <a:rPr sz="2400" b="1" spc="20" dirty="0">
                <a:latin typeface="Tahoma"/>
                <a:cs typeface="Tahoma"/>
              </a:rPr>
              <a:t>El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flujo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magnético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en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el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núcleo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pasa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a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través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de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otra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100" dirty="0">
                <a:latin typeface="Tahoma"/>
                <a:cs typeface="Tahoma"/>
              </a:rPr>
              <a:t>bobina </a:t>
            </a:r>
            <a:r>
              <a:rPr sz="2400" b="1" spc="-610" dirty="0">
                <a:latin typeface="Tahoma"/>
                <a:cs typeface="Tahoma"/>
              </a:rPr>
              <a:t> </a:t>
            </a:r>
            <a:r>
              <a:rPr sz="2400" b="1" spc="-15" dirty="0">
                <a:latin typeface="Tahoma"/>
                <a:cs typeface="Tahoma"/>
              </a:rPr>
              <a:t>(el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devanado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55" dirty="0">
                <a:latin typeface="Tahoma"/>
                <a:cs typeface="Tahoma"/>
              </a:rPr>
              <a:t>secundario),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induciendo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120" dirty="0">
                <a:latin typeface="Tahoma"/>
                <a:cs typeface="Tahoma"/>
              </a:rPr>
              <a:t>un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voltaje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alterno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en </a:t>
            </a:r>
            <a:r>
              <a:rPr sz="2400" b="1" spc="100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esta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75" dirty="0" err="1">
                <a:latin typeface="Tahoma"/>
                <a:cs typeface="Tahoma"/>
              </a:rPr>
              <a:t>bobina</a:t>
            </a:r>
            <a:r>
              <a:rPr sz="2400" b="1" spc="75" dirty="0" smtClean="0">
                <a:latin typeface="Tahoma"/>
                <a:cs typeface="Tahoma"/>
              </a:rPr>
              <a:t>.</a:t>
            </a:r>
            <a:endParaRPr lang="es-ES" sz="2400" b="1" spc="75" dirty="0" smtClean="0">
              <a:latin typeface="Tahoma"/>
              <a:cs typeface="Tahoma"/>
            </a:endParaRPr>
          </a:p>
          <a:p>
            <a:pPr marL="355600" marR="26670" indent="-343535" algn="just">
              <a:lnSpc>
                <a:spcPct val="104000"/>
              </a:lnSpc>
              <a:spcBef>
                <a:spcPts val="520"/>
              </a:spcBef>
              <a:buSzPct val="130000"/>
              <a:buChar char="•"/>
              <a:tabLst>
                <a:tab pos="355600" algn="l"/>
                <a:tab pos="356235" algn="l"/>
              </a:tabLst>
            </a:pPr>
            <a:endParaRPr sz="2400" b="1" dirty="0">
              <a:latin typeface="Tahoma"/>
              <a:cs typeface="Tahoma"/>
            </a:endParaRPr>
          </a:p>
          <a:p>
            <a:pPr marL="355600" indent="-343535" algn="just">
              <a:spcBef>
                <a:spcPts val="720"/>
              </a:spcBef>
              <a:buSzPct val="130000"/>
              <a:buChar char="•"/>
              <a:tabLst>
                <a:tab pos="355600" algn="l"/>
                <a:tab pos="356235" algn="l"/>
              </a:tabLst>
            </a:pPr>
            <a:r>
              <a:rPr sz="2400" b="1" spc="60" dirty="0">
                <a:latin typeface="Tahoma"/>
                <a:cs typeface="Tahoma"/>
              </a:rPr>
              <a:t>La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cantidad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de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voltaje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inducido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100" dirty="0">
                <a:latin typeface="Tahoma"/>
                <a:cs typeface="Tahoma"/>
              </a:rPr>
              <a:t>depende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de</a:t>
            </a:r>
            <a:r>
              <a:rPr sz="2400" b="1" spc="-105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cuatro</a:t>
            </a:r>
            <a:r>
              <a:rPr sz="2400" b="1" spc="-11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factores:</a:t>
            </a:r>
            <a:endParaRPr sz="2400" b="1" dirty="0">
              <a:latin typeface="Tahoma"/>
              <a:cs typeface="Tahoma"/>
            </a:endParaRPr>
          </a:p>
          <a:p>
            <a:pPr marL="756285" lvl="1" indent="-287020" algn="just">
              <a:spcBef>
                <a:spcPts val="120"/>
              </a:spcBef>
              <a:buSzPct val="136842"/>
              <a:buChar char="–"/>
              <a:tabLst>
                <a:tab pos="756920" algn="l"/>
              </a:tabLst>
            </a:pPr>
            <a:r>
              <a:rPr sz="2400" b="1" spc="-55" dirty="0">
                <a:latin typeface="Tahoma"/>
                <a:cs typeface="Tahoma"/>
              </a:rPr>
              <a:t>1)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composición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20" dirty="0">
                <a:latin typeface="Tahoma"/>
                <a:cs typeface="Tahoma"/>
              </a:rPr>
              <a:t>y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100" dirty="0">
                <a:latin typeface="Tahoma"/>
                <a:cs typeface="Tahoma"/>
              </a:rPr>
              <a:t>forma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del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núcleo</a:t>
            </a:r>
            <a:endParaRPr sz="2400" b="1" dirty="0">
              <a:latin typeface="Tahoma"/>
              <a:cs typeface="Tahoma"/>
            </a:endParaRPr>
          </a:p>
          <a:p>
            <a:pPr marL="756285" lvl="1" indent="-287020" algn="just">
              <a:buSzPct val="144444"/>
              <a:buChar char="–"/>
              <a:tabLst>
                <a:tab pos="756920" algn="l"/>
              </a:tabLst>
            </a:pPr>
            <a:r>
              <a:rPr sz="2400" b="1" spc="-55" dirty="0">
                <a:latin typeface="Tahoma"/>
                <a:cs typeface="Tahoma"/>
              </a:rPr>
              <a:t>2)</a:t>
            </a:r>
            <a:r>
              <a:rPr sz="2400" b="1" spc="-95" dirty="0">
                <a:latin typeface="Tahoma"/>
                <a:cs typeface="Tahoma"/>
              </a:rPr>
              <a:t> </a:t>
            </a:r>
            <a:r>
              <a:rPr sz="2400" b="1" spc="110" dirty="0">
                <a:latin typeface="Tahoma"/>
                <a:cs typeface="Tahoma"/>
              </a:rPr>
              <a:t>número</a:t>
            </a:r>
            <a:r>
              <a:rPr sz="2400" b="1" spc="-9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de</a:t>
            </a:r>
            <a:r>
              <a:rPr sz="2400" b="1" spc="-90" dirty="0">
                <a:latin typeface="Tahoma"/>
                <a:cs typeface="Tahoma"/>
              </a:rPr>
              <a:t> </a:t>
            </a:r>
            <a:r>
              <a:rPr lang="es-ES" sz="2400" b="1" spc="55" dirty="0" smtClean="0">
                <a:latin typeface="Tahoma"/>
                <a:cs typeface="Tahoma"/>
              </a:rPr>
              <a:t>espiras</a:t>
            </a:r>
            <a:r>
              <a:rPr sz="2400" b="1" spc="-95" dirty="0" smtClean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en</a:t>
            </a:r>
            <a:r>
              <a:rPr sz="2400" b="1" spc="-9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bobina</a:t>
            </a:r>
            <a:r>
              <a:rPr sz="2400" b="1" spc="-9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primaria</a:t>
            </a:r>
            <a:r>
              <a:rPr sz="2400" b="1" spc="-90" dirty="0">
                <a:latin typeface="Tahoma"/>
                <a:cs typeface="Tahoma"/>
              </a:rPr>
              <a:t> </a:t>
            </a:r>
            <a:r>
              <a:rPr sz="2400" b="1" spc="110" dirty="0">
                <a:latin typeface="Tahoma"/>
                <a:cs typeface="Tahoma"/>
              </a:rPr>
              <a:t>o</a:t>
            </a:r>
            <a:r>
              <a:rPr sz="2400" b="1" spc="-95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devanado</a:t>
            </a:r>
            <a:endParaRPr sz="2400" b="1" dirty="0">
              <a:latin typeface="Tahoma"/>
              <a:cs typeface="Tahoma"/>
            </a:endParaRPr>
          </a:p>
          <a:p>
            <a:pPr marL="756285" lvl="1" indent="-287020" algn="just">
              <a:buSzPct val="136842"/>
              <a:buChar char="–"/>
              <a:tabLst>
                <a:tab pos="756920" algn="l"/>
              </a:tabLst>
            </a:pPr>
            <a:r>
              <a:rPr sz="2400" b="1" spc="-55" dirty="0">
                <a:latin typeface="Tahoma"/>
                <a:cs typeface="Tahoma"/>
              </a:rPr>
              <a:t>3)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114" dirty="0">
                <a:latin typeface="Tahoma"/>
                <a:cs typeface="Tahoma"/>
              </a:rPr>
              <a:t>número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de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lang="es-ES" sz="2400" b="1" spc="60" dirty="0" smtClean="0">
                <a:latin typeface="Tahoma"/>
                <a:cs typeface="Tahoma"/>
              </a:rPr>
              <a:t>espiras</a:t>
            </a:r>
            <a:r>
              <a:rPr sz="2400" b="1" spc="-100" dirty="0" smtClean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en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la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95" dirty="0">
                <a:latin typeface="Tahoma"/>
                <a:cs typeface="Tahoma"/>
              </a:rPr>
              <a:t>bobina</a:t>
            </a:r>
            <a:r>
              <a:rPr sz="2400" b="1" spc="-95" dirty="0">
                <a:latin typeface="Tahoma"/>
                <a:cs typeface="Tahoma"/>
              </a:rPr>
              <a:t> </a:t>
            </a:r>
            <a:r>
              <a:rPr sz="2400" b="1" spc="114" dirty="0">
                <a:latin typeface="Tahoma"/>
                <a:cs typeface="Tahoma"/>
              </a:rPr>
              <a:t>o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devanado</a:t>
            </a:r>
            <a:r>
              <a:rPr sz="2400" b="1" spc="-100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secundario</a:t>
            </a:r>
            <a:endParaRPr sz="2400" b="1" dirty="0">
              <a:latin typeface="Tahoma"/>
              <a:cs typeface="Tahoma"/>
            </a:endParaRPr>
          </a:p>
          <a:p>
            <a:pPr marL="756285" lvl="1" indent="-287020" algn="just">
              <a:buSzPct val="123809"/>
              <a:buChar char="–"/>
              <a:tabLst>
                <a:tab pos="756920" algn="l"/>
              </a:tabLst>
            </a:pPr>
            <a:r>
              <a:rPr sz="2400" b="1" spc="-60" dirty="0">
                <a:latin typeface="Tahoma"/>
                <a:cs typeface="Tahoma"/>
              </a:rPr>
              <a:t>4)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voltaje</a:t>
            </a:r>
            <a:r>
              <a:rPr sz="2400" b="1" spc="-114" dirty="0">
                <a:latin typeface="Tahoma"/>
                <a:cs typeface="Tahoma"/>
              </a:rPr>
              <a:t> </a:t>
            </a:r>
            <a:r>
              <a:rPr sz="2400" b="1" spc="110" dirty="0">
                <a:latin typeface="Tahoma"/>
                <a:cs typeface="Tahoma"/>
              </a:rPr>
              <a:t>primario</a:t>
            </a:r>
            <a:endParaRPr sz="24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3358066"/>
            <a:ext cx="5800725" cy="34385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5885" y="381000"/>
            <a:ext cx="758913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05" dirty="0">
                <a:solidFill>
                  <a:srgbClr val="0070C0"/>
                </a:solidFill>
              </a:rPr>
              <a:t>¿Cómo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funcionan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los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transformadores?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154" y="964410"/>
            <a:ext cx="10896600" cy="2409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400"/>
              </a:lnSpc>
              <a:spcBef>
                <a:spcPts val="100"/>
              </a:spcBef>
            </a:pPr>
            <a:r>
              <a:rPr sz="2400" b="1" spc="40" dirty="0">
                <a:latin typeface="Tahoma"/>
                <a:cs typeface="Tahoma"/>
              </a:rPr>
              <a:t>En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un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transformador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hay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dos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o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más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bobinas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unidas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entre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sí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por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un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núcleo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85" dirty="0">
                <a:latin typeface="Tahoma"/>
                <a:cs typeface="Tahoma"/>
              </a:rPr>
              <a:t>común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que </a:t>
            </a:r>
            <a:r>
              <a:rPr sz="2400" b="1" spc="-455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conduce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el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flujo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55" dirty="0">
                <a:latin typeface="Tahoma"/>
                <a:cs typeface="Tahoma"/>
              </a:rPr>
              <a:t>magnético.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15" dirty="0">
                <a:latin typeface="Tahoma"/>
                <a:cs typeface="Tahoma"/>
              </a:rPr>
              <a:t>El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flujo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de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una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bobina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(el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devanado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55" dirty="0">
                <a:latin typeface="Tahoma"/>
                <a:cs typeface="Tahoma"/>
              </a:rPr>
              <a:t>primario)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pasa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a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través </a:t>
            </a:r>
            <a:r>
              <a:rPr sz="2400" b="1" spc="-455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de </a:t>
            </a:r>
            <a:r>
              <a:rPr sz="2400" b="1" spc="45" dirty="0">
                <a:latin typeface="Tahoma"/>
                <a:cs typeface="Tahoma"/>
              </a:rPr>
              <a:t>la </a:t>
            </a:r>
            <a:r>
              <a:rPr sz="2400" b="1" spc="65" dirty="0">
                <a:latin typeface="Tahoma"/>
                <a:cs typeface="Tahoma"/>
              </a:rPr>
              <a:t>otra </a:t>
            </a:r>
            <a:r>
              <a:rPr sz="2400" b="1" spc="75" dirty="0">
                <a:latin typeface="Tahoma"/>
                <a:cs typeface="Tahoma"/>
              </a:rPr>
              <a:t>bobina </a:t>
            </a:r>
            <a:r>
              <a:rPr sz="2400" b="1" spc="-10" dirty="0">
                <a:latin typeface="Tahoma"/>
                <a:cs typeface="Tahoma"/>
              </a:rPr>
              <a:t>(el </a:t>
            </a:r>
            <a:r>
              <a:rPr sz="2400" b="1" spc="65" dirty="0">
                <a:latin typeface="Tahoma"/>
                <a:cs typeface="Tahoma"/>
              </a:rPr>
              <a:t>devanado </a:t>
            </a:r>
            <a:r>
              <a:rPr sz="2400" b="1" spc="40" dirty="0">
                <a:latin typeface="Tahoma"/>
                <a:cs typeface="Tahoma"/>
              </a:rPr>
              <a:t>secundario), </a:t>
            </a:r>
            <a:r>
              <a:rPr sz="2400" b="1" spc="70" dirty="0">
                <a:latin typeface="Tahoma"/>
                <a:cs typeface="Tahoma"/>
              </a:rPr>
              <a:t>induciendo </a:t>
            </a:r>
            <a:r>
              <a:rPr sz="2400" b="1" spc="90" dirty="0">
                <a:latin typeface="Tahoma"/>
                <a:cs typeface="Tahoma"/>
              </a:rPr>
              <a:t>un </a:t>
            </a:r>
            <a:r>
              <a:rPr sz="2400" b="1" spc="35" dirty="0">
                <a:latin typeface="Tahoma"/>
                <a:cs typeface="Tahoma"/>
              </a:rPr>
              <a:t>voltaje </a:t>
            </a:r>
            <a:r>
              <a:rPr sz="2400" b="1" spc="70" dirty="0">
                <a:latin typeface="Tahoma"/>
                <a:cs typeface="Tahoma"/>
              </a:rPr>
              <a:t>en </a:t>
            </a:r>
            <a:r>
              <a:rPr sz="2400" b="1" spc="50" dirty="0">
                <a:latin typeface="Tahoma"/>
                <a:cs typeface="Tahoma"/>
              </a:rPr>
              <a:t>el </a:t>
            </a:r>
            <a:r>
              <a:rPr sz="2400" b="1" spc="65" dirty="0">
                <a:latin typeface="Tahoma"/>
                <a:cs typeface="Tahoma"/>
              </a:rPr>
              <a:t>devanado </a:t>
            </a:r>
            <a:r>
              <a:rPr sz="2400" b="1" spc="70" dirty="0">
                <a:latin typeface="Tahoma"/>
                <a:cs typeface="Tahoma"/>
              </a:rPr>
              <a:t> </a:t>
            </a:r>
            <a:r>
              <a:rPr sz="2400" b="1" spc="55" dirty="0">
                <a:latin typeface="Tahoma"/>
                <a:cs typeface="Tahoma"/>
              </a:rPr>
              <a:t>secundario.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La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65" dirty="0">
                <a:latin typeface="Tahoma"/>
                <a:cs typeface="Tahoma"/>
              </a:rPr>
              <a:t>inducción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80" dirty="0">
                <a:latin typeface="Tahoma"/>
                <a:cs typeface="Tahoma"/>
              </a:rPr>
              <a:t>mutua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une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60" dirty="0">
                <a:latin typeface="Tahoma"/>
                <a:cs typeface="Tahoma"/>
              </a:rPr>
              <a:t>los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75" dirty="0">
                <a:latin typeface="Tahoma"/>
                <a:cs typeface="Tahoma"/>
              </a:rPr>
              <a:t>dos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50" dirty="0">
                <a:latin typeface="Tahoma"/>
                <a:cs typeface="Tahoma"/>
              </a:rPr>
              <a:t>devanados.</a:t>
            </a:r>
            <a:endParaRPr sz="24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bject 86"/>
          <p:cNvSpPr txBox="1"/>
          <p:nvPr/>
        </p:nvSpPr>
        <p:spPr>
          <a:xfrm>
            <a:off x="3050982" y="609600"/>
            <a:ext cx="6171565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spcBef>
                <a:spcPts val="125"/>
              </a:spcBef>
            </a:pPr>
            <a:r>
              <a:rPr sz="2800" b="1" i="1" u="sng" spc="40" dirty="0" err="1">
                <a:solidFill>
                  <a:srgbClr val="7F0000"/>
                </a:solidFill>
                <a:uFill>
                  <a:solidFill>
                    <a:srgbClr val="7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b="1" i="1" u="sng" spc="-170" dirty="0">
                <a:solidFill>
                  <a:srgbClr val="7F0000"/>
                </a:solidFill>
                <a:uFill>
                  <a:solidFill>
                    <a:srgbClr val="7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u="sng" spc="50" dirty="0" err="1" smtClean="0">
                <a:solidFill>
                  <a:srgbClr val="7F0000"/>
                </a:solidFill>
                <a:uFill>
                  <a:solidFill>
                    <a:srgbClr val="7F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básico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8" name="Imagen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112932"/>
            <a:ext cx="8534400" cy="4510511"/>
          </a:xfrm>
          <a:prstGeom prst="rect">
            <a:avLst/>
          </a:prstGeom>
        </p:spPr>
      </p:pic>
      <p:sp>
        <p:nvSpPr>
          <p:cNvPr id="99" name="Rectángulo 98"/>
          <p:cNvSpPr/>
          <p:nvPr/>
        </p:nvSpPr>
        <p:spPr>
          <a:xfrm>
            <a:off x="3262740" y="1354167"/>
            <a:ext cx="5748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71195" algn="ctr"/>
            <a:r>
              <a:rPr lang="es-ES" sz="2800" b="1" spc="11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lang="es-ES" sz="2800" b="1" spc="-14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105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-14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9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</a:t>
            </a:r>
            <a:r>
              <a:rPr lang="es-ES" sz="2800" b="1" spc="-135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11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laminado</a:t>
            </a:r>
            <a:endParaRPr lang="es-E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6630" y="228600"/>
            <a:ext cx="812253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05" dirty="0">
                <a:solidFill>
                  <a:srgbClr val="0070C0"/>
                </a:solidFill>
              </a:rPr>
              <a:t>¿Cómo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funcionan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los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transformadores?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599" y="918213"/>
            <a:ext cx="10896600" cy="56707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spcBef>
                <a:spcPts val="100"/>
              </a:spcBef>
              <a:buSzPct val="157894"/>
              <a:buChar char="•"/>
              <a:tabLst>
                <a:tab pos="354965" algn="l"/>
                <a:tab pos="355600" algn="l"/>
              </a:tabLst>
            </a:pPr>
            <a:r>
              <a:rPr sz="2800" spc="20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núcleo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un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transformador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está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hecho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piezas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chapa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 </a:t>
            </a:r>
            <a:r>
              <a:rPr sz="2800" spc="-5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acero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cuidadosamente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 err="1">
                <a:latin typeface="Tahoma"/>
                <a:cs typeface="Tahoma"/>
              </a:rPr>
              <a:t>apiladas</a:t>
            </a:r>
            <a:r>
              <a:rPr sz="2800" spc="60" dirty="0" smtClean="0">
                <a:latin typeface="Tahoma"/>
                <a:cs typeface="Tahoma"/>
              </a:rPr>
              <a:t>.</a:t>
            </a:r>
            <a:endParaRPr lang="es-ES" sz="2800" spc="60" dirty="0" smtClean="0">
              <a:latin typeface="Tahoma"/>
              <a:cs typeface="Tahoma"/>
            </a:endParaRPr>
          </a:p>
          <a:p>
            <a:pPr marL="355600" marR="5080" indent="-342900" algn="just">
              <a:spcBef>
                <a:spcPts val="100"/>
              </a:spcBef>
              <a:buSzPct val="157894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321945" indent="-342900" algn="just">
              <a:spcBef>
                <a:spcPts val="815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flujo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magnético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viaja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(penetra)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acero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cientos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veces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más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fácilmente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que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través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del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55" dirty="0" err="1">
                <a:latin typeface="Tahoma"/>
                <a:cs typeface="Tahoma"/>
              </a:rPr>
              <a:t>aire</a:t>
            </a:r>
            <a:r>
              <a:rPr sz="2800" spc="55" dirty="0" smtClean="0">
                <a:latin typeface="Tahoma"/>
                <a:cs typeface="Tahoma"/>
              </a:rPr>
              <a:t>.</a:t>
            </a:r>
            <a:endParaRPr lang="es-ES" sz="2800" spc="55" dirty="0" smtClean="0">
              <a:latin typeface="Tahoma"/>
              <a:cs typeface="Tahoma"/>
            </a:endParaRPr>
          </a:p>
          <a:p>
            <a:pPr marL="355600" marR="321945" indent="-342900" algn="just">
              <a:spcBef>
                <a:spcPts val="815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283210" indent="-342900" algn="just">
              <a:spcBef>
                <a:spcPts val="660"/>
              </a:spcBef>
              <a:buSzPct val="142857"/>
              <a:buChar char="•"/>
              <a:tabLst>
                <a:tab pos="354965" algn="l"/>
                <a:tab pos="355600" algn="l"/>
              </a:tabLst>
            </a:pP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núcleo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formado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permitir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paso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máximo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acero </a:t>
            </a:r>
            <a:r>
              <a:rPr sz="2800" spc="95" dirty="0">
                <a:latin typeface="Tahoma"/>
                <a:cs typeface="Tahoma"/>
              </a:rPr>
              <a:t>para </a:t>
            </a:r>
            <a:r>
              <a:rPr sz="2800" spc="110" dirty="0">
                <a:latin typeface="Tahoma"/>
                <a:cs typeface="Tahoma"/>
              </a:rPr>
              <a:t>que </a:t>
            </a:r>
            <a:r>
              <a:rPr sz="2800" spc="65" dirty="0">
                <a:latin typeface="Tahoma"/>
                <a:cs typeface="Tahoma"/>
              </a:rPr>
              <a:t>fluya </a:t>
            </a:r>
            <a:r>
              <a:rPr sz="2800" spc="70" dirty="0">
                <a:latin typeface="Tahoma"/>
                <a:cs typeface="Tahoma"/>
              </a:rPr>
              <a:t>el </a:t>
            </a:r>
            <a:r>
              <a:rPr sz="2800" spc="75" dirty="0">
                <a:latin typeface="Tahoma"/>
                <a:cs typeface="Tahoma"/>
              </a:rPr>
              <a:t>fundente, </a:t>
            </a:r>
            <a:r>
              <a:rPr sz="2800" spc="95" dirty="0">
                <a:latin typeface="Tahoma"/>
                <a:cs typeface="Tahoma"/>
              </a:rPr>
              <a:t>con </a:t>
            </a:r>
            <a:r>
              <a:rPr sz="2800" spc="80" dirty="0">
                <a:latin typeface="Tahoma"/>
                <a:cs typeface="Tahoma"/>
              </a:rPr>
              <a:t>espacios </a:t>
            </a:r>
            <a:r>
              <a:rPr sz="2800" spc="100" dirty="0">
                <a:latin typeface="Tahoma"/>
                <a:cs typeface="Tahoma"/>
              </a:rPr>
              <a:t>de </a:t>
            </a:r>
            <a:r>
              <a:rPr sz="2800" spc="80" dirty="0">
                <a:latin typeface="Tahoma"/>
                <a:cs typeface="Tahoma"/>
              </a:rPr>
              <a:t>aire </a:t>
            </a:r>
            <a:r>
              <a:rPr sz="2800" spc="-645" dirty="0">
                <a:latin typeface="Tahoma"/>
                <a:cs typeface="Tahoma"/>
              </a:rPr>
              <a:t> </a:t>
            </a:r>
            <a:r>
              <a:rPr sz="2800" spc="95" dirty="0" err="1">
                <a:latin typeface="Tahoma"/>
                <a:cs typeface="Tahoma"/>
              </a:rPr>
              <a:t>mínimos</a:t>
            </a:r>
            <a:r>
              <a:rPr sz="2800" spc="95" dirty="0" smtClean="0">
                <a:latin typeface="Tahoma"/>
                <a:cs typeface="Tahoma"/>
              </a:rPr>
              <a:t>.</a:t>
            </a:r>
            <a:endParaRPr lang="es-ES" sz="2800" spc="95" dirty="0" smtClean="0">
              <a:latin typeface="Tahoma"/>
              <a:cs typeface="Tahoma"/>
            </a:endParaRPr>
          </a:p>
          <a:p>
            <a:pPr marL="355600" marR="283210" indent="-342900" algn="just">
              <a:spcBef>
                <a:spcPts val="660"/>
              </a:spcBef>
              <a:buSzPct val="142857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960119" indent="-342900" algn="just">
              <a:spcBef>
                <a:spcPts val="655"/>
              </a:spcBef>
              <a:buSzPct val="166666"/>
              <a:buChar char="•"/>
              <a:tabLst>
                <a:tab pos="354965" algn="l"/>
                <a:tab pos="355600" algn="l"/>
              </a:tabLst>
            </a:pP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láminas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individuales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acero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reducen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corrientes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lang="es-ES" sz="2800" spc="-85" dirty="0" smtClean="0">
                <a:latin typeface="Tahoma"/>
                <a:cs typeface="Tahoma"/>
              </a:rPr>
              <a:t>d</a:t>
            </a:r>
            <a:r>
              <a:rPr sz="2800" spc="85" dirty="0" smtClean="0">
                <a:latin typeface="Tahoma"/>
                <a:cs typeface="Tahoma"/>
              </a:rPr>
              <a:t>e </a:t>
            </a:r>
            <a:r>
              <a:rPr sz="2800" spc="-550" dirty="0" smtClean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Foucault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entre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láminas.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200" y="1524000"/>
            <a:ext cx="5943600" cy="485920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82306" y="457200"/>
            <a:ext cx="484251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800" b="1" spc="95" dirty="0">
                <a:solidFill>
                  <a:srgbClr val="0070C0"/>
                </a:solidFill>
              </a:rPr>
              <a:t>Núcleo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de</a:t>
            </a:r>
            <a:r>
              <a:rPr sz="2800" b="1" spc="-105" dirty="0">
                <a:solidFill>
                  <a:srgbClr val="0070C0"/>
                </a:solidFill>
              </a:rPr>
              <a:t> </a:t>
            </a:r>
            <a:r>
              <a:rPr sz="2800" b="1" spc="95" dirty="0">
                <a:solidFill>
                  <a:srgbClr val="0070C0"/>
                </a:solidFill>
              </a:rPr>
              <a:t>transformador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90" dirty="0">
                <a:solidFill>
                  <a:srgbClr val="0070C0"/>
                </a:solidFill>
              </a:rPr>
              <a:t>de</a:t>
            </a:r>
            <a:r>
              <a:rPr sz="2800" b="1" spc="-110" dirty="0">
                <a:solidFill>
                  <a:srgbClr val="0070C0"/>
                </a:solidFill>
              </a:rPr>
              <a:t> </a:t>
            </a:r>
            <a:r>
              <a:rPr sz="2800" b="1" spc="75" dirty="0">
                <a:solidFill>
                  <a:srgbClr val="0070C0"/>
                </a:solidFill>
              </a:rPr>
              <a:t>acero</a:t>
            </a:r>
            <a:r>
              <a:rPr sz="2800" b="1" spc="-105" dirty="0">
                <a:solidFill>
                  <a:srgbClr val="0070C0"/>
                </a:solidFill>
              </a:rPr>
              <a:t> </a:t>
            </a:r>
            <a:r>
              <a:rPr sz="2800" b="1" spc="85" dirty="0">
                <a:solidFill>
                  <a:srgbClr val="0070C0"/>
                </a:solidFill>
              </a:rPr>
              <a:t>apilado</a:t>
            </a:r>
            <a:endParaRPr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9600" y="609600"/>
            <a:ext cx="10744200" cy="5265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09575" indent="-342900" algn="just">
              <a:spcBef>
                <a:spcPts val="100"/>
              </a:spcBef>
              <a:buSzPct val="152380"/>
              <a:buChar char="•"/>
              <a:tabLst>
                <a:tab pos="355600" algn="l"/>
              </a:tabLst>
            </a:pPr>
            <a:r>
              <a:rPr sz="2800" spc="80" dirty="0">
                <a:latin typeface="Tahoma"/>
                <a:cs typeface="Tahoma"/>
              </a:rPr>
              <a:t>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devanados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pueden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ensamblar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tubo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hueco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antes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colocarlos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sobre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pata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núcleo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409575" indent="-342900" algn="just">
              <a:spcBef>
                <a:spcPts val="100"/>
              </a:spcBef>
              <a:buSzPct val="152380"/>
              <a:buChar char="•"/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080" indent="-342900" algn="just">
              <a:spcBef>
                <a:spcPts val="770"/>
              </a:spcBef>
              <a:buSzPct val="152380"/>
              <a:buChar char="•"/>
              <a:tabLst>
                <a:tab pos="355600" algn="l"/>
              </a:tabLst>
            </a:pPr>
            <a:r>
              <a:rPr sz="2800" spc="80" dirty="0">
                <a:latin typeface="Tahoma"/>
                <a:cs typeface="Tahoma"/>
              </a:rPr>
              <a:t>Los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hilos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individuales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transponen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cuidadosamente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equilibrar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corriente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inducida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desigual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5080" indent="-342900" algn="just">
              <a:spcBef>
                <a:spcPts val="770"/>
              </a:spcBef>
              <a:buSzPct val="152380"/>
              <a:buChar char="•"/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292735" indent="-342900" algn="just">
              <a:spcBef>
                <a:spcPts val="780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110" dirty="0">
                <a:latin typeface="Tahoma"/>
                <a:cs typeface="Tahoma"/>
              </a:rPr>
              <a:t>Cuando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los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devanados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están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su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lugar,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núcleo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 </a:t>
            </a:r>
            <a:r>
              <a:rPr sz="2800" spc="-67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acero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intercala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para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completar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núcleo</a:t>
            </a:r>
            <a:r>
              <a:rPr sz="2800" spc="70" dirty="0" smtClean="0">
                <a:latin typeface="Tahoma"/>
                <a:cs typeface="Tahoma"/>
              </a:rPr>
              <a:t>.</a:t>
            </a:r>
            <a:endParaRPr lang="es-ES" sz="2800" spc="70" dirty="0" smtClean="0">
              <a:latin typeface="Tahoma"/>
              <a:cs typeface="Tahoma"/>
            </a:endParaRPr>
          </a:p>
          <a:p>
            <a:pPr marL="355600" marR="292735" indent="-342900" algn="just">
              <a:spcBef>
                <a:spcPts val="780"/>
              </a:spcBef>
              <a:buSzPct val="145454"/>
              <a:buChar char="•"/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44830" indent="-342900" algn="just">
              <a:spcBef>
                <a:spcPts val="745"/>
              </a:spcBef>
              <a:buSzPct val="152380"/>
              <a:buChar char="•"/>
              <a:tabLst>
                <a:tab pos="355600" algn="l"/>
              </a:tabLst>
            </a:pP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montaje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final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reforzado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previsión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fuertes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fuerzas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electromagnéticas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durante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funcionamiento.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600" y="457200"/>
            <a:ext cx="743673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05" dirty="0">
                <a:solidFill>
                  <a:srgbClr val="0070C0"/>
                </a:solidFill>
              </a:rPr>
              <a:t>¿Cómo</a:t>
            </a:r>
            <a:r>
              <a:rPr sz="2800" b="1" spc="-145" dirty="0">
                <a:solidFill>
                  <a:srgbClr val="0070C0"/>
                </a:solidFill>
              </a:rPr>
              <a:t> </a:t>
            </a:r>
            <a:r>
              <a:rPr sz="2800" b="1" spc="114" dirty="0">
                <a:solidFill>
                  <a:srgbClr val="0070C0"/>
                </a:solidFill>
              </a:rPr>
              <a:t>funcionan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05" dirty="0">
                <a:solidFill>
                  <a:srgbClr val="0070C0"/>
                </a:solidFill>
              </a:rPr>
              <a:t>los</a:t>
            </a:r>
            <a:r>
              <a:rPr sz="2800" b="1" spc="-140" dirty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transformadores?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990600"/>
            <a:ext cx="10134599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231639" y="464778"/>
            <a:ext cx="373481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800" b="1" spc="65" dirty="0" smtClean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066800"/>
            <a:ext cx="10820400" cy="5267468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55600" marR="1035050" indent="-343535" algn="just">
              <a:spcBef>
                <a:spcPts val="15"/>
              </a:spcBef>
              <a:buSzPct val="160000"/>
              <a:buChar char="•"/>
              <a:tabLst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 de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determinados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i="1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 </a:t>
            </a:r>
            <a:r>
              <a:rPr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6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evanados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35050" indent="-343535" algn="just">
              <a:spcBef>
                <a:spcPts val="15"/>
              </a:spcBef>
              <a:buSzPct val="160000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234440" indent="-343535" algn="just">
              <a:spcBef>
                <a:spcPts val="885"/>
              </a:spcBef>
              <a:buSzPct val="123076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9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234440" indent="-343535" algn="just">
              <a:spcBef>
                <a:spcPts val="885"/>
              </a:spcBef>
              <a:buSzPct val="123076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142365" indent="-343535" algn="just">
              <a:spcBef>
                <a:spcPts val="790"/>
              </a:spcBef>
              <a:buSzPct val="118518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-8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142365" indent="-343535" algn="just">
              <a:spcBef>
                <a:spcPts val="790"/>
              </a:spcBef>
              <a:buSzPct val="118518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85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57650" y="381000"/>
            <a:ext cx="48767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49" y="1143000"/>
            <a:ext cx="11125200" cy="5434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25000"/>
              </a:lnSpc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25000"/>
              </a:lnSpc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lang="es-ES" sz="2800" spc="7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25000"/>
              </a:lnSpc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00"/>
              </a:spcBef>
            </a:pP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indent="-287020" algn="just">
              <a:spcBef>
                <a:spcPts val="380"/>
              </a:spcBef>
              <a:buSzPct val="120000"/>
              <a:buChar char="•"/>
              <a:tabLst>
                <a:tab pos="299085" algn="l"/>
                <a:tab pos="299720" algn="l"/>
              </a:tabLst>
            </a:pPr>
            <a:r>
              <a:rPr lang="es-ES" sz="2800" spc="35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V1 </a:t>
            </a:r>
            <a:r>
              <a:rPr lang="es-ES"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800" spc="35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V2</a:t>
            </a:r>
            <a:r>
              <a:rPr lang="es-ES"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secundario,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respectivamente.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marR="907415" indent="-287020" algn="just">
              <a:lnSpc>
                <a:spcPct val="136900"/>
              </a:lnSpc>
              <a:spcBef>
                <a:spcPts val="2150"/>
              </a:spcBef>
              <a:buSzPct val="138461"/>
              <a:buChar char="•"/>
              <a:tabLst>
                <a:tab pos="299085" algn="l"/>
                <a:tab pos="299720" algn="l"/>
              </a:tabLst>
            </a:pPr>
            <a:r>
              <a:rPr lang="es-ES" sz="2800" spc="50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N1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N2 son</a:t>
            </a:r>
            <a:r>
              <a:rPr lang="es-ES" sz="2800" spc="-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lang="es-ES"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lang="es-ES" sz="28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secundario, </a:t>
            </a:r>
            <a:r>
              <a:rPr lang="es-ES"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respectivamente.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>
              <a:lnSpc>
                <a:spcPct val="125000"/>
              </a:lnSpc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sz="2400" dirty="0">
              <a:latin typeface="Tahoma"/>
              <a:cs typeface="Tahoma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74" y="2514600"/>
            <a:ext cx="3457526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0" y="457200"/>
            <a:ext cx="502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371600"/>
            <a:ext cx="10972800" cy="4801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algn="just">
              <a:spcBef>
                <a:spcPts val="1510"/>
              </a:spcBef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determinados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b="1" i="1" spc="-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</a:p>
          <a:p>
            <a:pPr marL="355600" algn="just">
              <a:spcBef>
                <a:spcPts val="151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880"/>
              </a:spcBef>
              <a:buSzPct val="128000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7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9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880"/>
              </a:spcBef>
              <a:buSzPct val="128000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08660" indent="-343535" algn="just">
              <a:spcBef>
                <a:spcPts val="805"/>
              </a:spcBef>
              <a:buSzPct val="118518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Amp-</a:t>
            </a:r>
            <a:r>
              <a:rPr lang="es-ES"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08660" indent="-343535" algn="just">
              <a:spcBef>
                <a:spcPts val="805"/>
              </a:spcBef>
              <a:buSzPct val="118518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59435" indent="-343535" algn="just">
              <a:spcBef>
                <a:spcPts val="705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Amperios</a:t>
            </a:r>
            <a:r>
              <a:rPr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76960" y="1143000"/>
            <a:ext cx="11234040" cy="52370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9100"/>
              </a:lnSpc>
              <a:spcBef>
                <a:spcPts val="1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inversamente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>
              <a:lnSpc>
                <a:spcPct val="109100"/>
              </a:lnSpc>
              <a:spcBef>
                <a:spcPts val="1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>
              <a:lnSpc>
                <a:spcPct val="109100"/>
              </a:lnSpc>
              <a:spcBef>
                <a:spcPts val="1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lang="es-ES" sz="2800" spc="6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Donde:</a:t>
            </a:r>
          </a:p>
          <a:p>
            <a:pPr marL="12700">
              <a:spcBef>
                <a:spcPts val="100"/>
              </a:spcBef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indent="-287020">
              <a:spcBef>
                <a:spcPts val="380"/>
              </a:spcBef>
              <a:buSzPct val="120000"/>
              <a:buChar char="•"/>
              <a:tabLst>
                <a:tab pos="299085" algn="l"/>
                <a:tab pos="299720" algn="l"/>
              </a:tabLst>
            </a:pPr>
            <a:r>
              <a:rPr lang="es-ES" sz="2800" spc="50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I1 e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spc="50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lang="es-ES"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lang="es-ES"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5"/>
              </a:spcBef>
              <a:buClr>
                <a:srgbClr val="001F5F"/>
              </a:buClr>
              <a:buFont typeface="Tahoma"/>
              <a:buChar char="•"/>
            </a:pP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9085" marR="5080" indent="-287020">
              <a:lnSpc>
                <a:spcPct val="131900"/>
              </a:lnSpc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lang="es-ES" sz="2800" spc="55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N1 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N</a:t>
            </a:r>
            <a:r>
              <a:rPr lang="es-ES" sz="2800" spc="55" dirty="0" smtClean="0">
                <a:solidFill>
                  <a:srgbClr val="001F5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 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z="2800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secundario, </a:t>
            </a:r>
            <a:r>
              <a:rPr lang="es-ES" sz="2800" spc="-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4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espectivamente</a:t>
            </a:r>
            <a:r>
              <a:rPr lang="es-ES"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>
              <a:lnSpc>
                <a:spcPct val="109100"/>
              </a:lnSpc>
              <a:spcBef>
                <a:spcPts val="10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sz="2200" dirty="0">
              <a:latin typeface="Tahoma"/>
              <a:cs typeface="Tahoma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875793" y="267555"/>
            <a:ext cx="4298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2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lang="es-ES"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lang="es-ES"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65" dirty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lang="es-ES"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180" y="2209800"/>
            <a:ext cx="310242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90504" y="551914"/>
            <a:ext cx="4495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800" b="1" spc="65" dirty="0" smtClean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588643"/>
            <a:ext cx="10820400" cy="45685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047750" indent="-343535" algn="just">
              <a:lnSpc>
                <a:spcPct val="118300"/>
              </a:lnSpc>
              <a:spcBef>
                <a:spcPts val="95"/>
              </a:spcBef>
              <a:buSzPct val="147826"/>
              <a:buChar char="•"/>
              <a:tabLst>
                <a:tab pos="356235" algn="l"/>
              </a:tabLst>
            </a:pPr>
            <a:r>
              <a:rPr sz="2800" spc="90" dirty="0">
                <a:latin typeface="Tahoma"/>
                <a:cs typeface="Tahoma"/>
              </a:rPr>
              <a:t>Los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devanados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tienen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una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inductancia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que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se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opone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lang="es-ES" sz="2800" spc="-125" dirty="0" smtClean="0">
                <a:latin typeface="Tahoma"/>
                <a:cs typeface="Tahoma"/>
              </a:rPr>
              <a:t>l</a:t>
            </a:r>
            <a:r>
              <a:rPr sz="2800" spc="95" dirty="0" err="1" smtClean="0">
                <a:latin typeface="Tahoma"/>
                <a:cs typeface="Tahoma"/>
              </a:rPr>
              <a:t>os</a:t>
            </a:r>
            <a:r>
              <a:rPr sz="2800" spc="-125" dirty="0" smtClean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cambios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corriente.</a:t>
            </a:r>
            <a:endParaRPr sz="2800" dirty="0">
              <a:latin typeface="Tahoma"/>
              <a:cs typeface="Tahoma"/>
            </a:endParaRPr>
          </a:p>
          <a:p>
            <a:pPr marL="355600" marR="1586230" indent="-343535" algn="just">
              <a:lnSpc>
                <a:spcPct val="136100"/>
              </a:lnSpc>
              <a:spcBef>
                <a:spcPts val="755"/>
              </a:spcBef>
              <a:buSzPct val="170000"/>
              <a:buChar char="•"/>
              <a:tabLst>
                <a:tab pos="356235" algn="l"/>
              </a:tabLst>
            </a:pP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medida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que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aumenta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corriente,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aumenta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 </a:t>
            </a:r>
            <a:r>
              <a:rPr sz="2800" spc="-61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flujo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magnético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</a:t>
            </a:r>
            <a:r>
              <a:rPr sz="2800" spc="-10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núcleo.</a:t>
            </a:r>
            <a:endParaRPr sz="2800" dirty="0">
              <a:latin typeface="Tahoma"/>
              <a:cs typeface="Tahoma"/>
            </a:endParaRPr>
          </a:p>
          <a:p>
            <a:pPr marL="355600" marR="1162050" indent="-343535" algn="just">
              <a:lnSpc>
                <a:spcPct val="108800"/>
              </a:lnSpc>
              <a:spcBef>
                <a:spcPts val="915"/>
              </a:spcBef>
              <a:buSzPct val="136000"/>
              <a:buChar char="•"/>
              <a:tabLst>
                <a:tab pos="356235" algn="l"/>
              </a:tabLst>
            </a:pPr>
            <a:r>
              <a:rPr sz="2800" spc="30" dirty="0">
                <a:latin typeface="Tahoma"/>
                <a:cs typeface="Tahoma"/>
              </a:rPr>
              <a:t>El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flujo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magnético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cambiante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se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opone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al </a:t>
            </a:r>
            <a:r>
              <a:rPr sz="2800" spc="-76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cambio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en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la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corriente.</a:t>
            </a: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29600"/>
              </a:lnSpc>
              <a:spcBef>
                <a:spcPts val="740"/>
              </a:spcBef>
              <a:buSzPct val="161904"/>
              <a:buChar char="•"/>
              <a:tabLst>
                <a:tab pos="356235" algn="l"/>
              </a:tabLst>
            </a:pPr>
            <a:r>
              <a:rPr sz="2800" spc="60" dirty="0">
                <a:latin typeface="Tahoma"/>
                <a:cs typeface="Tahoma"/>
              </a:rPr>
              <a:t>Esto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provoca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retraso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tiempo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cambio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ángulo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fase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hasta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5" dirty="0">
                <a:latin typeface="Tahoma"/>
                <a:cs typeface="Tahoma"/>
              </a:rPr>
              <a:t>90°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-15" dirty="0">
                <a:latin typeface="Tahoma"/>
                <a:cs typeface="Tahoma"/>
              </a:rPr>
              <a:t>(si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transformador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no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está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cargado)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10505" y="754507"/>
            <a:ext cx="24295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spc="70" dirty="0"/>
              <a:t>Relación</a:t>
            </a:r>
            <a:r>
              <a:rPr sz="2100" spc="-135" dirty="0"/>
              <a:t> </a:t>
            </a:r>
            <a:r>
              <a:rPr sz="2100" spc="100" dirty="0"/>
              <a:t>de</a:t>
            </a:r>
            <a:r>
              <a:rPr sz="2100" spc="-135" dirty="0"/>
              <a:t> </a:t>
            </a:r>
            <a:r>
              <a:rPr lang="es-ES" sz="2100" spc="65" dirty="0" smtClean="0"/>
              <a:t>espiras</a:t>
            </a:r>
            <a:endParaRPr sz="21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533400"/>
            <a:ext cx="7924800" cy="57911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41076" y="533400"/>
            <a:ext cx="418604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70" dirty="0">
                <a:solidFill>
                  <a:srgbClr val="0070C0"/>
                </a:solidFill>
                <a:latin typeface="Tahoma"/>
                <a:cs typeface="Tahoma"/>
              </a:rPr>
              <a:t>Relación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3200" b="1" spc="-13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3200" b="1" spc="65" dirty="0" smtClean="0">
                <a:solidFill>
                  <a:srgbClr val="0070C0"/>
                </a:solidFill>
                <a:latin typeface="Tahoma"/>
                <a:cs typeface="Tahoma"/>
              </a:rPr>
              <a:t>espiras</a:t>
            </a:r>
            <a:endParaRPr sz="32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585594"/>
            <a:ext cx="10896600" cy="43211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39100"/>
              </a:lnSpc>
              <a:spcBef>
                <a:spcPts val="100"/>
              </a:spcBef>
              <a:buSzPct val="139130"/>
              <a:buChar char="•"/>
              <a:tabLst>
                <a:tab pos="355600" algn="l"/>
              </a:tabLst>
            </a:pPr>
            <a:r>
              <a:rPr sz="2800" spc="60" dirty="0">
                <a:latin typeface="Tahoma"/>
                <a:cs typeface="Tahoma"/>
              </a:rPr>
              <a:t>En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un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transformador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ideal,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Power-In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igual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a </a:t>
            </a:r>
            <a:r>
              <a:rPr sz="2800" spc="-70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Power-Out.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25" dirty="0" smtClean="0">
                <a:latin typeface="Tahoma"/>
                <a:cs typeface="Tahoma"/>
              </a:rPr>
              <a:t>P1=P2</a:t>
            </a:r>
            <a:endParaRPr lang="es-ES" sz="2800" spc="25" dirty="0" smtClean="0">
              <a:latin typeface="Tahoma"/>
              <a:cs typeface="Tahoma"/>
            </a:endParaRPr>
          </a:p>
          <a:p>
            <a:pPr marL="355600" marR="5080" indent="-342900" algn="just">
              <a:lnSpc>
                <a:spcPct val="139100"/>
              </a:lnSpc>
              <a:spcBef>
                <a:spcPts val="100"/>
              </a:spcBef>
              <a:buSzPct val="139130"/>
              <a:buChar char="•"/>
              <a:tabLst>
                <a:tab pos="355600" algn="l"/>
              </a:tabLst>
            </a:pPr>
            <a:endParaRPr lang="es-ES" sz="2800" spc="25" dirty="0">
              <a:latin typeface="Tahoma"/>
              <a:cs typeface="Tahoma"/>
            </a:endParaRPr>
          </a:p>
          <a:p>
            <a:pPr marL="393700" indent="-342900" algn="just">
              <a:spcBef>
                <a:spcPts val="100"/>
              </a:spcBef>
              <a:buSzPct val="188235"/>
              <a:buChar char="•"/>
              <a:tabLst>
                <a:tab pos="393700" algn="l"/>
              </a:tabLst>
            </a:pPr>
            <a:r>
              <a:rPr lang="es-ES" sz="2800" spc="75" dirty="0" smtClean="0">
                <a:latin typeface="Tahoma"/>
                <a:cs typeface="Tahoma"/>
              </a:rPr>
              <a:t>Operando</a:t>
            </a:r>
            <a:r>
              <a:rPr lang="es-ES" sz="2800" spc="50" dirty="0" smtClean="0">
                <a:latin typeface="Tahoma"/>
                <a:cs typeface="Tahoma"/>
              </a:rPr>
              <a:t>….</a:t>
            </a:r>
          </a:p>
          <a:p>
            <a:pPr marL="393700" indent="-342900" algn="just">
              <a:spcBef>
                <a:spcPts val="100"/>
              </a:spcBef>
              <a:buSzPct val="188235"/>
              <a:buChar char="•"/>
              <a:tabLst>
                <a:tab pos="393700" algn="l"/>
              </a:tabLst>
            </a:pPr>
            <a:endParaRPr lang="es-ES" sz="2800" spc="50" dirty="0">
              <a:latin typeface="Tahoma"/>
              <a:cs typeface="Tahoma"/>
            </a:endParaRPr>
          </a:p>
          <a:p>
            <a:pPr marL="393700" indent="-342900" algn="just">
              <a:spcBef>
                <a:spcPts val="100"/>
              </a:spcBef>
              <a:buSzPct val="188235"/>
              <a:buChar char="•"/>
              <a:tabLst>
                <a:tab pos="393700" algn="l"/>
              </a:tabLst>
            </a:pPr>
            <a:endParaRPr lang="es-ES" sz="2800" spc="50" dirty="0">
              <a:latin typeface="Tahoma"/>
              <a:cs typeface="Tahoma"/>
            </a:endParaRPr>
          </a:p>
          <a:p>
            <a:pPr marL="393700" indent="-342900" algn="just">
              <a:spcBef>
                <a:spcPts val="100"/>
              </a:spcBef>
              <a:buSzPct val="188235"/>
              <a:buFontTx/>
              <a:buChar char="•"/>
              <a:tabLst>
                <a:tab pos="393700" algn="l"/>
              </a:tabLst>
            </a:pPr>
            <a:r>
              <a:rPr lang="es-ES" sz="2800" spc="65" dirty="0">
                <a:latin typeface="Tahoma"/>
                <a:cs typeface="Tahoma"/>
              </a:rPr>
              <a:t>En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100" dirty="0">
                <a:latin typeface="Tahoma"/>
                <a:cs typeface="Tahoma"/>
              </a:rPr>
              <a:t>otras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50" dirty="0">
                <a:latin typeface="Tahoma"/>
                <a:cs typeface="Tahoma"/>
              </a:rPr>
              <a:t>palabras...</a:t>
            </a:r>
            <a:r>
              <a:rPr lang="es-ES" sz="2800" spc="-130" dirty="0">
                <a:latin typeface="Tahoma"/>
                <a:cs typeface="Tahoma"/>
              </a:rPr>
              <a:t> </a:t>
            </a:r>
            <a:r>
              <a:rPr lang="es-ES" sz="2800" spc="80" dirty="0">
                <a:latin typeface="Tahoma"/>
                <a:cs typeface="Tahoma"/>
              </a:rPr>
              <a:t>el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60" dirty="0">
                <a:latin typeface="Tahoma"/>
                <a:cs typeface="Tahoma"/>
              </a:rPr>
              <a:t>voltaje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75" dirty="0">
                <a:latin typeface="Tahoma"/>
                <a:cs typeface="Tahoma"/>
              </a:rPr>
              <a:t>sube,</a:t>
            </a:r>
            <a:r>
              <a:rPr lang="es-ES" sz="2800" spc="-130" dirty="0">
                <a:latin typeface="Tahoma"/>
                <a:cs typeface="Tahoma"/>
              </a:rPr>
              <a:t> </a:t>
            </a:r>
            <a:r>
              <a:rPr lang="es-ES" sz="2800" spc="75" dirty="0">
                <a:latin typeface="Tahoma"/>
                <a:cs typeface="Tahoma"/>
              </a:rPr>
              <a:t>la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100" dirty="0">
                <a:latin typeface="Tahoma"/>
                <a:cs typeface="Tahoma"/>
              </a:rPr>
              <a:t>corriente</a:t>
            </a:r>
            <a:r>
              <a:rPr lang="es-ES" sz="2800" spc="-130" dirty="0">
                <a:latin typeface="Tahoma"/>
                <a:cs typeface="Tahoma"/>
              </a:rPr>
              <a:t> </a:t>
            </a:r>
            <a:r>
              <a:rPr lang="es-ES" sz="2800" spc="35" dirty="0">
                <a:latin typeface="Tahoma"/>
                <a:cs typeface="Tahoma"/>
              </a:rPr>
              <a:t>baja, </a:t>
            </a:r>
            <a:r>
              <a:rPr lang="es-ES" sz="2800" spc="-735" dirty="0">
                <a:latin typeface="Tahoma"/>
                <a:cs typeface="Tahoma"/>
              </a:rPr>
              <a:t> </a:t>
            </a:r>
            <a:r>
              <a:rPr lang="es-ES" sz="2800" spc="75" dirty="0">
                <a:latin typeface="Tahoma"/>
                <a:cs typeface="Tahoma"/>
              </a:rPr>
              <a:t>la</a:t>
            </a:r>
            <a:r>
              <a:rPr lang="es-ES" sz="2800" spc="-135" dirty="0">
                <a:latin typeface="Tahoma"/>
                <a:cs typeface="Tahoma"/>
              </a:rPr>
              <a:t> </a:t>
            </a:r>
            <a:r>
              <a:rPr lang="es-ES" sz="2800" spc="95" dirty="0">
                <a:latin typeface="Tahoma"/>
                <a:cs typeface="Tahoma"/>
              </a:rPr>
              <a:t>potencia</a:t>
            </a:r>
            <a:r>
              <a:rPr lang="es-ES" sz="2800" spc="-130" dirty="0">
                <a:latin typeface="Tahoma"/>
                <a:cs typeface="Tahoma"/>
              </a:rPr>
              <a:t> </a:t>
            </a:r>
            <a:r>
              <a:rPr lang="es-ES" sz="2800" spc="114" dirty="0">
                <a:latin typeface="Tahoma"/>
                <a:cs typeface="Tahoma"/>
              </a:rPr>
              <a:t>permanece</a:t>
            </a:r>
            <a:r>
              <a:rPr lang="es-ES" sz="2800" spc="-130" dirty="0">
                <a:latin typeface="Tahoma"/>
                <a:cs typeface="Tahoma"/>
              </a:rPr>
              <a:t> </a:t>
            </a:r>
            <a:r>
              <a:rPr lang="es-ES" sz="2800" spc="70" dirty="0">
                <a:latin typeface="Tahoma"/>
                <a:cs typeface="Tahoma"/>
              </a:rPr>
              <a:t>igual</a:t>
            </a:r>
            <a:r>
              <a:rPr lang="es-ES" sz="1600" spc="70" dirty="0">
                <a:latin typeface="Tahoma"/>
                <a:cs typeface="Tahoma"/>
              </a:rPr>
              <a:t>.</a:t>
            </a:r>
            <a:endParaRPr lang="es-ES" sz="1600" dirty="0">
              <a:latin typeface="Tahoma"/>
              <a:cs typeface="Tahoma"/>
            </a:endParaRPr>
          </a:p>
          <a:p>
            <a:pPr marL="355600" marR="5080" indent="-342900">
              <a:lnSpc>
                <a:spcPct val="139100"/>
              </a:lnSpc>
              <a:spcBef>
                <a:spcPts val="100"/>
              </a:spcBef>
              <a:buSzPct val="139130"/>
              <a:buChar char="•"/>
              <a:tabLst>
                <a:tab pos="355600" algn="l"/>
              </a:tabLst>
            </a:pPr>
            <a:endParaRPr sz="1500" dirty="0">
              <a:latin typeface="Tahoma"/>
              <a:cs typeface="Tahoma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505200"/>
            <a:ext cx="6619875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3159" y="354750"/>
            <a:ext cx="483527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50"/>
              </a:spcBef>
            </a:pPr>
            <a:r>
              <a:rPr sz="2800" b="1" spc="85" dirty="0" err="1" smtClean="0">
                <a:solidFill>
                  <a:srgbClr val="000066"/>
                </a:solidFill>
              </a:rPr>
              <a:t>Transformador</a:t>
            </a:r>
            <a:r>
              <a:rPr sz="2800" b="1" spc="-135" dirty="0" smtClean="0">
                <a:solidFill>
                  <a:srgbClr val="000066"/>
                </a:solidFill>
              </a:rPr>
              <a:t> </a:t>
            </a:r>
            <a:r>
              <a:rPr sz="2800" b="1" spc="85" dirty="0">
                <a:solidFill>
                  <a:srgbClr val="000066"/>
                </a:solidFill>
              </a:rPr>
              <a:t>reductor</a:t>
            </a:r>
            <a:endParaRPr sz="2800" b="1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923924"/>
            <a:ext cx="7848600" cy="54006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bject 82"/>
          <p:cNvSpPr txBox="1">
            <a:spLocks noGrp="1"/>
          </p:cNvSpPr>
          <p:nvPr>
            <p:ph type="title"/>
          </p:nvPr>
        </p:nvSpPr>
        <p:spPr>
          <a:xfrm>
            <a:off x="3352800" y="457200"/>
            <a:ext cx="5410200" cy="516808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6670" algn="ctr">
              <a:spcBef>
                <a:spcPts val="250"/>
              </a:spcBef>
            </a:pPr>
            <a:r>
              <a:rPr sz="2800" b="1" spc="75" dirty="0" err="1" smtClean="0">
                <a:solidFill>
                  <a:srgbClr val="000066"/>
                </a:solidFill>
              </a:rPr>
              <a:t>Transformador</a:t>
            </a:r>
            <a:r>
              <a:rPr sz="2800" b="1" spc="-100" dirty="0" smtClean="0">
                <a:solidFill>
                  <a:srgbClr val="000066"/>
                </a:solidFill>
              </a:rPr>
              <a:t> </a:t>
            </a:r>
            <a:r>
              <a:rPr sz="2800" b="1" spc="65" dirty="0">
                <a:solidFill>
                  <a:srgbClr val="000066"/>
                </a:solidFill>
              </a:rPr>
              <a:t>elevador</a:t>
            </a:r>
            <a:endParaRPr sz="2800" b="1" dirty="0"/>
          </a:p>
        </p:txBody>
      </p:sp>
      <p:pic>
        <p:nvPicPr>
          <p:cNvPr id="101" name="Imagen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066800"/>
            <a:ext cx="8686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5039" y="685800"/>
            <a:ext cx="869553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500" b="1" spc="160" dirty="0">
                <a:solidFill>
                  <a:srgbClr val="0070C0"/>
                </a:solidFill>
              </a:rPr>
              <a:t>Transformador</a:t>
            </a:r>
            <a:r>
              <a:rPr sz="3500" b="1" spc="-220" dirty="0">
                <a:solidFill>
                  <a:srgbClr val="0070C0"/>
                </a:solidFill>
              </a:rPr>
              <a:t> </a:t>
            </a:r>
            <a:r>
              <a:rPr sz="3500" b="1" spc="140" dirty="0">
                <a:solidFill>
                  <a:srgbClr val="0070C0"/>
                </a:solidFill>
              </a:rPr>
              <a:t>elevador/reductor</a:t>
            </a:r>
            <a:endParaRPr sz="35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61871"/>
            <a:ext cx="10896600" cy="2159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6666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potencia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90" dirty="0" err="1">
                <a:latin typeface="Tahoma"/>
                <a:cs typeface="Tahoma"/>
              </a:rPr>
              <a:t>puede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lang="es-ES" sz="2800" spc="70" dirty="0" smtClean="0">
                <a:latin typeface="Tahoma"/>
                <a:cs typeface="Tahoma"/>
              </a:rPr>
              <a:t>circular</a:t>
            </a:r>
            <a:r>
              <a:rPr sz="2800" spc="-90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cualquier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dirección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través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</a:t>
            </a:r>
            <a:endParaRPr sz="2800" dirty="0">
              <a:latin typeface="Tahoma"/>
              <a:cs typeface="Tahoma"/>
            </a:endParaRPr>
          </a:p>
          <a:p>
            <a:pPr marL="355600" algn="just">
              <a:spcBef>
                <a:spcPts val="1440"/>
              </a:spcBef>
            </a:pPr>
            <a:r>
              <a:rPr sz="2800" spc="90" dirty="0">
                <a:latin typeface="Tahoma"/>
                <a:cs typeface="Tahoma"/>
              </a:rPr>
              <a:t>transformador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1060"/>
              </a:spcBef>
              <a:buSzPct val="103448"/>
              <a:buChar char="•"/>
              <a:tabLst>
                <a:tab pos="355600" algn="l"/>
                <a:tab pos="356235" algn="l"/>
              </a:tabLst>
            </a:pPr>
            <a:r>
              <a:rPr sz="2800" spc="120" dirty="0">
                <a:latin typeface="Tahoma"/>
                <a:cs typeface="Tahoma"/>
              </a:rPr>
              <a:t>…aumentar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175" dirty="0">
                <a:latin typeface="Tahoma"/>
                <a:cs typeface="Tahoma"/>
              </a:rPr>
              <a:t>o</a:t>
            </a:r>
            <a:r>
              <a:rPr sz="2800" spc="-15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reducir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el</a:t>
            </a:r>
            <a:r>
              <a:rPr sz="2800" spc="-15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voltaje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840"/>
              </a:spcBef>
              <a:buSzPct val="103448"/>
              <a:buChar char="•"/>
              <a:tabLst>
                <a:tab pos="355600" algn="l"/>
                <a:tab pos="356235" algn="l"/>
              </a:tabLst>
            </a:pPr>
            <a:r>
              <a:rPr sz="2800" spc="130" dirty="0">
                <a:latin typeface="Tahoma"/>
                <a:cs typeface="Tahoma"/>
              </a:rPr>
              <a:t>…dependiendo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de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170" dirty="0">
                <a:latin typeface="Tahoma"/>
                <a:cs typeface="Tahoma"/>
              </a:rPr>
              <a:t>cómo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se</a:t>
            </a:r>
            <a:r>
              <a:rPr sz="2800" spc="-16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mire.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596771"/>
            <a:ext cx="10896600" cy="5090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19455" indent="-343535" algn="just">
              <a:lnSpc>
                <a:spcPct val="108000"/>
              </a:lnSpc>
              <a:spcBef>
                <a:spcPts val="100"/>
              </a:spcBef>
              <a:buSzPct val="120000"/>
              <a:buChar char="•"/>
              <a:tabLst>
                <a:tab pos="355600" algn="l"/>
                <a:tab pos="356235" algn="l"/>
              </a:tabLst>
            </a:pPr>
            <a:r>
              <a:rPr sz="2800" spc="100" dirty="0">
                <a:latin typeface="Tahoma"/>
                <a:cs typeface="Tahoma"/>
              </a:rPr>
              <a:t>Pase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lo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que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pase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con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voltaje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través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del </a:t>
            </a:r>
            <a:r>
              <a:rPr sz="2800" spc="-76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transformador,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sucede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lo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contrario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con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la 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85" dirty="0" err="1">
                <a:latin typeface="Tahoma"/>
                <a:cs typeface="Tahoma"/>
              </a:rPr>
              <a:t>corriente</a:t>
            </a:r>
            <a:r>
              <a:rPr sz="2800" spc="85" dirty="0" smtClean="0">
                <a:latin typeface="Tahoma"/>
                <a:cs typeface="Tahoma"/>
              </a:rPr>
              <a:t>.</a:t>
            </a:r>
            <a:endParaRPr lang="es-ES" sz="2800" spc="85" dirty="0" smtClean="0">
              <a:latin typeface="Tahoma"/>
              <a:cs typeface="Tahoma"/>
            </a:endParaRPr>
          </a:p>
          <a:p>
            <a:pPr marL="355600" marR="719455" indent="-343535" algn="just">
              <a:lnSpc>
                <a:spcPct val="108000"/>
              </a:lnSpc>
              <a:spcBef>
                <a:spcPts val="100"/>
              </a:spcBef>
              <a:buSzPct val="12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756285" marR="237490" lvl="1" indent="-287020" algn="just">
              <a:lnSpc>
                <a:spcPct val="102800"/>
              </a:lnSpc>
              <a:spcBef>
                <a:spcPts val="355"/>
              </a:spcBef>
              <a:buSzPct val="118181"/>
              <a:buChar char="–"/>
              <a:tabLst>
                <a:tab pos="756920" algn="l"/>
              </a:tabLst>
            </a:pPr>
            <a:r>
              <a:rPr sz="2800" spc="20" dirty="0">
                <a:latin typeface="Tahoma"/>
                <a:cs typeface="Tahoma"/>
              </a:rPr>
              <a:t>Si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reduce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voltaje,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corriente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aumenta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 </a:t>
            </a:r>
            <a:r>
              <a:rPr sz="2800" spc="-67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misma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proporción.</a:t>
            </a:r>
            <a:endParaRPr sz="2800" dirty="0">
              <a:latin typeface="Tahoma"/>
              <a:cs typeface="Tahoma"/>
            </a:endParaRPr>
          </a:p>
          <a:p>
            <a:pPr marL="756285" marR="1245870" lvl="1" indent="-287020" algn="just">
              <a:lnSpc>
                <a:spcPts val="2810"/>
              </a:lnSpc>
              <a:spcBef>
                <a:spcPts val="740"/>
              </a:spcBef>
              <a:buSzPct val="144444"/>
              <a:buChar char="–"/>
              <a:tabLst>
                <a:tab pos="756920" algn="l"/>
              </a:tabLst>
            </a:pPr>
            <a:r>
              <a:rPr sz="2800" spc="70" dirty="0">
                <a:latin typeface="Tahoma"/>
                <a:cs typeface="Tahoma"/>
              </a:rPr>
              <a:t>Del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mismo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modo,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cuando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aumenta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voltaje,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 </a:t>
            </a:r>
            <a:r>
              <a:rPr sz="2800" spc="-55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corriente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reduce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misma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 err="1">
                <a:latin typeface="Tahoma"/>
                <a:cs typeface="Tahoma"/>
              </a:rPr>
              <a:t>proporción</a:t>
            </a:r>
            <a:r>
              <a:rPr sz="2800" spc="80" dirty="0" smtClean="0">
                <a:latin typeface="Tahoma"/>
                <a:cs typeface="Tahoma"/>
              </a:rPr>
              <a:t>.</a:t>
            </a:r>
            <a:endParaRPr lang="es-ES" sz="2800" spc="80" dirty="0" smtClean="0">
              <a:latin typeface="Tahoma"/>
              <a:cs typeface="Tahoma"/>
            </a:endParaRPr>
          </a:p>
          <a:p>
            <a:pPr marL="756285" marR="1245870" lvl="1" indent="-287020" algn="just">
              <a:lnSpc>
                <a:spcPts val="2810"/>
              </a:lnSpc>
              <a:spcBef>
                <a:spcPts val="740"/>
              </a:spcBef>
              <a:buSzPct val="144444"/>
              <a:buChar char="–"/>
              <a:tabLst>
                <a:tab pos="75692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lnSpc>
                <a:spcPct val="108000"/>
              </a:lnSpc>
              <a:spcBef>
                <a:spcPts val="555"/>
              </a:spcBef>
              <a:buSzPct val="120000"/>
              <a:buChar char="•"/>
              <a:tabLst>
                <a:tab pos="356235" algn="l"/>
              </a:tabLst>
            </a:pPr>
            <a:r>
              <a:rPr sz="2800" spc="100" dirty="0">
                <a:latin typeface="Tahoma"/>
                <a:cs typeface="Tahoma"/>
              </a:rPr>
              <a:t>Los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transformadores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no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producen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electricidad. </a:t>
            </a:r>
            <a:r>
              <a:rPr sz="2800" spc="-77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Solo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0" dirty="0" smtClean="0">
                <a:latin typeface="Tahoma"/>
                <a:cs typeface="Tahoma"/>
              </a:rPr>
              <a:t>l</a:t>
            </a:r>
            <a:r>
              <a:rPr lang="es-ES" sz="2800" spc="110" dirty="0" smtClean="0">
                <a:latin typeface="Tahoma"/>
                <a:cs typeface="Tahoma"/>
              </a:rPr>
              <a:t>a</a:t>
            </a:r>
            <a:r>
              <a:rPr sz="2800" spc="-135" dirty="0" smtClean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transforman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de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un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nivel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otro;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es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decir, </a:t>
            </a:r>
            <a:r>
              <a:rPr sz="2800" spc="-77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subir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bajar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voltaje</a:t>
            </a:r>
            <a:r>
              <a:rPr sz="2800" spc="-140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o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la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corriente.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1784804" y="666387"/>
            <a:ext cx="869553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500" b="1" kern="0" spc="160" dirty="0" smtClean="0">
                <a:solidFill>
                  <a:srgbClr val="0070C0"/>
                </a:solidFill>
              </a:rPr>
              <a:t>Transformador</a:t>
            </a:r>
            <a:r>
              <a:rPr lang="es-ES" sz="3500" b="1" kern="0" spc="-220" dirty="0" smtClean="0">
                <a:solidFill>
                  <a:srgbClr val="0070C0"/>
                </a:solidFill>
              </a:rPr>
              <a:t> </a:t>
            </a:r>
            <a:r>
              <a:rPr lang="es-ES" sz="3500" b="1" kern="0" spc="140" dirty="0" smtClean="0">
                <a:solidFill>
                  <a:srgbClr val="0070C0"/>
                </a:solidFill>
              </a:rPr>
              <a:t>elevador/reductor</a:t>
            </a:r>
            <a:endParaRPr lang="es-ES" sz="35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4876" y="2819400"/>
            <a:ext cx="4735448" cy="3810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800" y="1216776"/>
            <a:ext cx="9067800" cy="5086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>
              <a:spcBef>
                <a:spcPts val="100"/>
              </a:spcBef>
            </a:pPr>
            <a:r>
              <a:rPr sz="2800" spc="70" dirty="0">
                <a:latin typeface="Tahoma"/>
                <a:cs typeface="Tahoma"/>
              </a:rPr>
              <a:t>Para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un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nivel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dado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potencia,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0" dirty="0" err="1">
                <a:latin typeface="Tahoma"/>
                <a:cs typeface="Tahoma"/>
              </a:rPr>
              <a:t>cuanto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lang="es-ES" sz="2800" spc="80" dirty="0" smtClean="0">
                <a:latin typeface="Tahoma"/>
                <a:cs typeface="Tahoma"/>
              </a:rPr>
              <a:t>mayor</a:t>
            </a:r>
            <a:r>
              <a:rPr sz="2800" spc="-80" dirty="0" smtClean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sea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voltaje,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menor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será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 </a:t>
            </a:r>
            <a:r>
              <a:rPr sz="2800" spc="-484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corriente.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15" dirty="0">
                <a:latin typeface="Tahoma"/>
                <a:cs typeface="Tahoma"/>
              </a:rPr>
              <a:t>El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uso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de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una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corriente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más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baja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reduce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las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60" dirty="0" err="1">
                <a:latin typeface="Tahoma"/>
                <a:cs typeface="Tahoma"/>
              </a:rPr>
              <a:t>pérdidas</a:t>
            </a:r>
            <a:r>
              <a:rPr sz="2800" spc="60" dirty="0" smtClean="0">
                <a:latin typeface="Tahoma"/>
                <a:cs typeface="Tahoma"/>
              </a:rPr>
              <a:t>.</a:t>
            </a:r>
            <a:endParaRPr lang="es-ES" sz="2800" spc="60" dirty="0" smtClean="0">
              <a:latin typeface="Tahoma"/>
              <a:cs typeface="Tahoma"/>
            </a:endParaRPr>
          </a:p>
          <a:p>
            <a:pPr marL="165100" marR="5080">
              <a:spcBef>
                <a:spcPts val="100"/>
              </a:spcBef>
            </a:pPr>
            <a:endParaRPr sz="2800" dirty="0">
              <a:latin typeface="Tahoma"/>
              <a:cs typeface="Tahoma"/>
            </a:endParaRPr>
          </a:p>
          <a:p>
            <a:pPr marL="355600" marR="3404235" indent="-342900">
              <a:spcBef>
                <a:spcPts val="930"/>
              </a:spcBef>
              <a:buSzPct val="185714"/>
              <a:buChar char="•"/>
              <a:tabLst>
                <a:tab pos="354965" algn="l"/>
                <a:tab pos="355600" algn="l"/>
              </a:tabLst>
            </a:pPr>
            <a:r>
              <a:rPr sz="2800" spc="30" dirty="0">
                <a:latin typeface="Tahoma"/>
                <a:cs typeface="Tahoma"/>
              </a:rPr>
              <a:t>Esta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razón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por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la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que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sistemas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de </a:t>
            </a:r>
            <a:r>
              <a:rPr sz="2800" spc="-42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transmisión</a:t>
            </a:r>
            <a:r>
              <a:rPr sz="2800" spc="-8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utilizan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alta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 err="1">
                <a:latin typeface="Tahoma"/>
                <a:cs typeface="Tahoma"/>
              </a:rPr>
              <a:t>tensión</a:t>
            </a:r>
            <a:r>
              <a:rPr sz="2800" spc="45" dirty="0" smtClean="0">
                <a:latin typeface="Tahoma"/>
                <a:cs typeface="Tahoma"/>
              </a:rPr>
              <a:t>.</a:t>
            </a:r>
            <a:endParaRPr lang="es-ES" sz="2800" spc="45" dirty="0" smtClean="0">
              <a:latin typeface="Tahoma"/>
              <a:cs typeface="Tahoma"/>
            </a:endParaRPr>
          </a:p>
          <a:p>
            <a:pPr marL="355600" marR="3404235" indent="-342900">
              <a:spcBef>
                <a:spcPts val="930"/>
              </a:spcBef>
              <a:buSzPct val="185714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2620010" indent="-342900">
              <a:spcBef>
                <a:spcPts val="690"/>
              </a:spcBef>
              <a:buSzPct val="152941"/>
              <a:buChar char="•"/>
              <a:tabLst>
                <a:tab pos="354965" algn="l"/>
                <a:tab pos="355600" algn="l"/>
              </a:tabLst>
            </a:pPr>
            <a:r>
              <a:rPr sz="2800" spc="95" dirty="0">
                <a:latin typeface="Tahoma"/>
                <a:cs typeface="Tahoma"/>
              </a:rPr>
              <a:t>Una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unidad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transformador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elevador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 </a:t>
            </a:r>
            <a:r>
              <a:rPr sz="2800" spc="-51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generador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-15" dirty="0">
                <a:latin typeface="Tahoma"/>
                <a:cs typeface="Tahoma"/>
              </a:rPr>
              <a:t>(GSU)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eleva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el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voltaje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de</a:t>
            </a:r>
            <a:r>
              <a:rPr sz="2800" spc="-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salida </a:t>
            </a:r>
            <a:r>
              <a:rPr sz="2800" spc="6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del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generador.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1784804" y="666387"/>
            <a:ext cx="869553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500" b="1" kern="0" spc="160" dirty="0" smtClean="0">
                <a:solidFill>
                  <a:srgbClr val="0070C0"/>
                </a:solidFill>
              </a:rPr>
              <a:t>Transformador</a:t>
            </a:r>
            <a:r>
              <a:rPr lang="es-ES" sz="3500" b="1" kern="0" spc="-220" dirty="0" smtClean="0">
                <a:solidFill>
                  <a:srgbClr val="0070C0"/>
                </a:solidFill>
              </a:rPr>
              <a:t> </a:t>
            </a:r>
            <a:r>
              <a:rPr lang="es-ES" sz="3500" b="1" kern="0" spc="140" dirty="0" smtClean="0">
                <a:solidFill>
                  <a:srgbClr val="0070C0"/>
                </a:solidFill>
              </a:rPr>
              <a:t>elevador/reductor</a:t>
            </a:r>
            <a:endParaRPr lang="es-ES" sz="35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0" y="609600"/>
            <a:ext cx="2365502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b="1" spc="120" dirty="0">
                <a:solidFill>
                  <a:srgbClr val="0070C0"/>
                </a:solidFill>
              </a:rPr>
              <a:t>Pérdidas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2000" y="1583055"/>
            <a:ext cx="10744199" cy="3234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45500"/>
              </a:lnSpc>
              <a:spcBef>
                <a:spcPts val="95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110" dirty="0">
                <a:latin typeface="Tahoma"/>
                <a:cs typeface="Tahoma"/>
              </a:rPr>
              <a:t>Mientras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transformador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está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funcionando,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parte </a:t>
            </a:r>
            <a:r>
              <a:rPr sz="2800" spc="-67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energía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eléctrica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se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convierte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60" dirty="0" err="1">
                <a:latin typeface="Tahoma"/>
                <a:cs typeface="Tahoma"/>
              </a:rPr>
              <a:t>calor</a:t>
            </a:r>
            <a:r>
              <a:rPr sz="2800" spc="60" dirty="0" smtClean="0">
                <a:latin typeface="Tahoma"/>
                <a:cs typeface="Tahoma"/>
              </a:rPr>
              <a:t>.</a:t>
            </a:r>
            <a:endParaRPr lang="es-ES" sz="2800" spc="60" dirty="0" smtClean="0">
              <a:latin typeface="Tahoma"/>
              <a:cs typeface="Tahoma"/>
            </a:endParaRPr>
          </a:p>
          <a:p>
            <a:pPr marL="355600" marR="5080" indent="-342900" algn="just">
              <a:lnSpc>
                <a:spcPct val="145500"/>
              </a:lnSpc>
              <a:spcBef>
                <a:spcPts val="95"/>
              </a:spcBef>
              <a:buSzPct val="145454"/>
              <a:buChar char="•"/>
              <a:tabLst>
                <a:tab pos="355600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446405" indent="-342900" algn="just">
              <a:lnSpc>
                <a:spcPct val="152400"/>
              </a:lnSpc>
              <a:spcBef>
                <a:spcPts val="750"/>
              </a:spcBef>
              <a:buSzPct val="152380"/>
              <a:buChar char="•"/>
              <a:tabLst>
                <a:tab pos="355600" algn="l"/>
              </a:tabLst>
            </a:pPr>
            <a:r>
              <a:rPr sz="2800" spc="90" dirty="0">
                <a:latin typeface="Tahoma"/>
                <a:cs typeface="Tahoma"/>
              </a:rPr>
              <a:t>Cualquier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calor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que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produzca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transformador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una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pérdida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energía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representa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ineficiencia.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7099" y="2919867"/>
            <a:ext cx="5333999" cy="6667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19946" y="589240"/>
            <a:ext cx="649490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75" dirty="0">
                <a:solidFill>
                  <a:srgbClr val="0070C0"/>
                </a:solidFill>
              </a:rPr>
              <a:t>Eficiencia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del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transformador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583056"/>
            <a:ext cx="10896600" cy="1074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30900"/>
              </a:lnSpc>
              <a:spcBef>
                <a:spcPts val="100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eficiencia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un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transformador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relación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entre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 </a:t>
            </a:r>
            <a:r>
              <a:rPr sz="2800" spc="-675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potencia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salida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25" dirty="0">
                <a:latin typeface="Tahoma"/>
                <a:cs typeface="Tahoma"/>
              </a:rPr>
              <a:t>y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la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potencia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de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entrada.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800" y="3784314"/>
            <a:ext cx="10896599" cy="240065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5600" indent="-343535" algn="just">
              <a:spcBef>
                <a:spcPts val="220"/>
              </a:spcBef>
              <a:buSzPct val="184615"/>
              <a:buChar char="•"/>
              <a:tabLst>
                <a:tab pos="355600" algn="l"/>
                <a:tab pos="356235" algn="l"/>
              </a:tabLst>
            </a:pPr>
            <a:r>
              <a:rPr sz="2800" spc="35" dirty="0">
                <a:latin typeface="Tahoma"/>
                <a:cs typeface="Tahoma"/>
              </a:rPr>
              <a:t>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un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transformador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ideal,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entrada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energía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es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igual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la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salida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de</a:t>
            </a:r>
            <a:r>
              <a:rPr sz="2800" spc="-6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energía.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720"/>
              </a:spcBef>
              <a:buSzPct val="126315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/>
                <a:cs typeface="Tahoma"/>
              </a:rPr>
              <a:t>En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realidad,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el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transformador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consume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parte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la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energía.</a:t>
            </a:r>
            <a:endParaRPr sz="2800" dirty="0">
              <a:latin typeface="Tahoma"/>
              <a:cs typeface="Tahoma"/>
            </a:endParaRPr>
          </a:p>
          <a:p>
            <a:pPr marL="355600" indent="-343535" algn="just">
              <a:spcBef>
                <a:spcPts val="1000"/>
              </a:spcBef>
              <a:buSzPct val="160000"/>
              <a:buChar char="•"/>
              <a:tabLst>
                <a:tab pos="355600" algn="l"/>
                <a:tab pos="356235" algn="l"/>
              </a:tabLst>
            </a:pPr>
            <a:r>
              <a:rPr sz="2800" spc="45" dirty="0">
                <a:latin typeface="Tahoma"/>
                <a:cs typeface="Tahoma"/>
              </a:rPr>
              <a:t>La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lang="es-ES" sz="2800" spc="65" dirty="0" smtClean="0">
                <a:latin typeface="Tahoma"/>
                <a:cs typeface="Tahoma"/>
              </a:rPr>
              <a:t>mayor</a:t>
            </a:r>
            <a:r>
              <a:rPr sz="2800" spc="65" dirty="0" err="1" smtClean="0">
                <a:latin typeface="Tahoma"/>
                <a:cs typeface="Tahoma"/>
              </a:rPr>
              <a:t>ía</a:t>
            </a:r>
            <a:r>
              <a:rPr sz="2800" spc="-75" dirty="0" smtClean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los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transformadores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tienen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una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eficiencia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de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-50" dirty="0">
                <a:latin typeface="Tahoma"/>
                <a:cs typeface="Tahoma"/>
              </a:rPr>
              <a:t>97%</a:t>
            </a:r>
            <a:r>
              <a:rPr sz="2800" spc="-7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a</a:t>
            </a:r>
            <a:r>
              <a:rPr sz="2800" spc="-70" dirty="0">
                <a:latin typeface="Tahoma"/>
                <a:cs typeface="Tahoma"/>
              </a:rPr>
              <a:t> </a:t>
            </a:r>
            <a:r>
              <a:rPr sz="2800" spc="-50" dirty="0">
                <a:latin typeface="Tahoma"/>
                <a:cs typeface="Tahoma"/>
              </a:rPr>
              <a:t>99%.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89601" y="304800"/>
            <a:ext cx="181279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120" dirty="0">
                <a:solidFill>
                  <a:srgbClr val="0070C0"/>
                </a:solidFill>
              </a:rPr>
              <a:t>Pérdidas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990600"/>
            <a:ext cx="10820400" cy="56695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3535" algn="just">
              <a:spcBef>
                <a:spcPts val="90"/>
              </a:spcBef>
              <a:buSzPct val="142105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consumida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</a:t>
            </a:r>
            <a:r>
              <a:rPr sz="2800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potencia.</a:t>
            </a:r>
            <a:r>
              <a:rPr sz="2800" i="1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 </a:t>
            </a:r>
            <a:r>
              <a:rPr sz="2800" i="1" spc="-5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i="1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z="2800"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83665" lvl="2" indent="-457200" algn="just">
              <a:spcBef>
                <a:spcPts val="165"/>
              </a:spcBef>
              <a:buSzPct val="171428"/>
              <a:buFont typeface="Wingdings" panose="05000000000000000000" pitchFamily="2" charset="2"/>
              <a:buChar char="§"/>
              <a:tabLst>
                <a:tab pos="756920" algn="l"/>
              </a:tabLst>
            </a:pPr>
            <a:r>
              <a:rPr sz="28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b="1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histéresis</a:t>
            </a:r>
            <a:r>
              <a:rPr lang="es-ES" sz="2800" b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1383665" lvl="2" indent="-457200" algn="just">
              <a:spcBef>
                <a:spcPts val="165"/>
              </a:spcBef>
              <a:buSzPct val="171428"/>
              <a:buFont typeface="Wingdings" panose="05000000000000000000" pitchFamily="2" charset="2"/>
              <a:buChar char="§"/>
              <a:tabLst>
                <a:tab pos="756920" algn="l"/>
              </a:tabLst>
            </a:pPr>
            <a:r>
              <a:rPr sz="2800" b="1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b="1" spc="-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Foucault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83665" lvl="2" indent="-457200" algn="just">
              <a:buSzPct val="141176"/>
              <a:buFont typeface="Wingdings" panose="05000000000000000000" pitchFamily="2" charset="2"/>
              <a:buChar char="§"/>
              <a:tabLst>
                <a:tab pos="756920" algn="l"/>
              </a:tabLst>
            </a:pPr>
            <a:r>
              <a:rPr sz="2800" b="1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</a:t>
            </a:r>
            <a:r>
              <a:rPr sz="2800" b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2800" b="1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I²</a:t>
            </a:r>
            <a:r>
              <a:rPr sz="2800" b="1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8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b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endParaRPr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61085" indent="-343535" algn="just">
              <a:spcBef>
                <a:spcPts val="415"/>
              </a:spcBef>
              <a:buSzPct val="168750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histéresis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Foucault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325"/>
              </a:spcBef>
              <a:buSzPct val="168750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12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60425" indent="-343535" algn="just">
              <a:spcBef>
                <a:spcPts val="625"/>
              </a:spcBef>
              <a:buSzPct val="158823"/>
              <a:buChar char="•"/>
              <a:tabLst>
                <a:tab pos="355600" algn="l"/>
                <a:tab pos="356235" algn="l"/>
              </a:tabLst>
            </a:pP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sobrecalentar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urante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sobrecarga.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4455" y="381000"/>
            <a:ext cx="440309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400" b="1" spc="195" dirty="0" err="1" smtClean="0">
                <a:solidFill>
                  <a:srgbClr val="0070C0"/>
                </a:solidFill>
              </a:rPr>
              <a:t>Magnetismo</a:t>
            </a:r>
            <a:endParaRPr sz="3400" dirty="0"/>
          </a:p>
        </p:txBody>
      </p:sp>
      <p:sp>
        <p:nvSpPr>
          <p:cNvPr id="4" name="object 4"/>
          <p:cNvSpPr txBox="1"/>
          <p:nvPr/>
        </p:nvSpPr>
        <p:spPr>
          <a:xfrm>
            <a:off x="685800" y="1066800"/>
            <a:ext cx="10820400" cy="52552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indent="-343535" algn="just">
              <a:spcBef>
                <a:spcPts val="120"/>
              </a:spcBef>
              <a:buSzPct val="162500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histéresis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magnetismo</a:t>
            </a:r>
            <a:r>
              <a:rPr sz="2800" b="1" i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residual</a:t>
            </a:r>
            <a:r>
              <a:rPr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36319" algn="just">
              <a:spcBef>
                <a:spcPts val="295"/>
              </a:spcBef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uerza</a:t>
            </a:r>
            <a:r>
              <a:rPr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magnetización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36319" algn="just">
              <a:spcBef>
                <a:spcPts val="295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53695" indent="-343535" algn="just">
              <a:spcBef>
                <a:spcPts val="360"/>
              </a:spcBef>
              <a:buSzPct val="144444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invierte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polaridad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sz="2800" spc="-5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invierte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53695" indent="-343535" algn="just">
              <a:spcBef>
                <a:spcPts val="360"/>
              </a:spcBef>
              <a:buSzPct val="144444"/>
              <a:buChar char="•"/>
              <a:tabLst>
                <a:tab pos="355600" algn="l"/>
                <a:tab pos="356235" algn="l"/>
              </a:tabLst>
            </a:pPr>
            <a:endParaRPr lang="es-E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65"/>
              </a:spcBef>
              <a:buSzPct val="130000"/>
              <a:buChar char="•"/>
              <a:tabLst>
                <a:tab pos="355600" algn="l"/>
                <a:tab pos="356235" algn="l"/>
              </a:tabLst>
            </a:pPr>
            <a:r>
              <a:rPr sz="2800" spc="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magnetismo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residual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polaridad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superado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65"/>
              </a:spcBef>
              <a:buSzPct val="13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140"/>
              </a:spcBef>
              <a:buSzPct val="118181"/>
              <a:buChar char="•"/>
              <a:tabLst>
                <a:tab pos="355600" algn="l"/>
                <a:tab pos="356235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xfrm>
            <a:off x="3575051" y="367172"/>
            <a:ext cx="5340349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lang="es-ES" sz="2800" b="1" i="1" u="sng" spc="15" dirty="0" smtClean="0">
                <a:solidFill>
                  <a:srgbClr val="0070C0"/>
                </a:solidFill>
                <a:uFill>
                  <a:solidFill>
                    <a:srgbClr val="7F0000"/>
                  </a:solidFill>
                </a:uFill>
                <a:latin typeface="Trebuchet MS"/>
                <a:cs typeface="Trebuchet MS"/>
              </a:rPr>
              <a:t>Perdidas del Transformador</a:t>
            </a:r>
            <a:endParaRPr sz="2800" b="1" dirty="0">
              <a:solidFill>
                <a:srgbClr val="0070C0"/>
              </a:solidFill>
              <a:latin typeface="Trebuchet MS"/>
              <a:cs typeface="Trebuchet M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973195" y="956184"/>
            <a:ext cx="2921000" cy="12285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185" algn="ctr">
              <a:spcBef>
                <a:spcPts val="100"/>
              </a:spcBef>
            </a:pPr>
            <a:r>
              <a:rPr sz="2800" b="1" spc="50" dirty="0">
                <a:solidFill>
                  <a:srgbClr val="0070C0"/>
                </a:solidFill>
                <a:latin typeface="Tahoma"/>
                <a:cs typeface="Tahoma"/>
              </a:rPr>
              <a:t>(Pérdidas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45" dirty="0">
                <a:solidFill>
                  <a:srgbClr val="0070C0"/>
                </a:solidFill>
                <a:latin typeface="Tahoma"/>
                <a:cs typeface="Tahoma"/>
              </a:rPr>
              <a:t>núcleo)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"/>
            <a:r>
              <a:rPr sz="2300" b="1" spc="95" dirty="0" err="1" smtClean="0">
                <a:solidFill>
                  <a:srgbClr val="0070C0"/>
                </a:solidFill>
                <a:latin typeface="Tahoma"/>
                <a:cs typeface="Tahoma"/>
              </a:rPr>
              <a:t>Calor</a:t>
            </a:r>
            <a:endParaRPr sz="23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grpSp>
        <p:nvGrpSpPr>
          <p:cNvPr id="132" name="Grupo 131"/>
          <p:cNvGrpSpPr/>
          <p:nvPr/>
        </p:nvGrpSpPr>
        <p:grpSpPr>
          <a:xfrm>
            <a:off x="1447800" y="1676400"/>
            <a:ext cx="9126913" cy="5080731"/>
            <a:chOff x="2357437" y="1389125"/>
            <a:chExt cx="7522908" cy="4885214"/>
          </a:xfrm>
        </p:grpSpPr>
        <p:grpSp>
          <p:nvGrpSpPr>
            <p:cNvPr id="2" name="object 2"/>
            <p:cNvGrpSpPr/>
            <p:nvPr/>
          </p:nvGrpSpPr>
          <p:grpSpPr>
            <a:xfrm>
              <a:off x="4346511" y="2057464"/>
              <a:ext cx="3576954" cy="3208655"/>
              <a:chOff x="2822511" y="2057463"/>
              <a:chExt cx="3576954" cy="320865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952749" y="2163826"/>
                <a:ext cx="3300729" cy="3097530"/>
              </a:xfrm>
              <a:custGeom>
                <a:avLst/>
                <a:gdLst/>
                <a:ahLst/>
                <a:cxnLst/>
                <a:rect l="l" t="t" r="r" b="b"/>
                <a:pathLst>
                  <a:path w="3300729" h="3097529">
                    <a:moveTo>
                      <a:pt x="3300476" y="0"/>
                    </a:moveTo>
                    <a:lnTo>
                      <a:pt x="0" y="0"/>
                    </a:lnTo>
                    <a:lnTo>
                      <a:pt x="0" y="3097149"/>
                    </a:lnTo>
                    <a:lnTo>
                      <a:pt x="3300476" y="3097149"/>
                    </a:lnTo>
                    <a:lnTo>
                      <a:pt x="3300476" y="0"/>
                    </a:lnTo>
                    <a:close/>
                  </a:path>
                </a:pathLst>
              </a:custGeom>
              <a:solidFill>
                <a:srgbClr val="80008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2952749" y="2163826"/>
                <a:ext cx="3300729" cy="3097530"/>
              </a:xfrm>
              <a:custGeom>
                <a:avLst/>
                <a:gdLst/>
                <a:ahLst/>
                <a:cxnLst/>
                <a:rect l="l" t="t" r="r" b="b"/>
                <a:pathLst>
                  <a:path w="3300729" h="3097529">
                    <a:moveTo>
                      <a:pt x="0" y="3097149"/>
                    </a:moveTo>
                    <a:lnTo>
                      <a:pt x="3300476" y="3097149"/>
                    </a:lnTo>
                    <a:lnTo>
                      <a:pt x="3300476" y="0"/>
                    </a:lnTo>
                    <a:lnTo>
                      <a:pt x="0" y="0"/>
                    </a:lnTo>
                    <a:lnTo>
                      <a:pt x="0" y="3097149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990849" y="2062226"/>
                <a:ext cx="34036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3403600" h="101600">
                    <a:moveTo>
                      <a:pt x="0" y="63500"/>
                    </a:moveTo>
                    <a:lnTo>
                      <a:pt x="190500" y="0"/>
                    </a:lnTo>
                  </a:path>
                  <a:path w="3403600" h="101600">
                    <a:moveTo>
                      <a:pt x="215900" y="0"/>
                    </a:moveTo>
                    <a:lnTo>
                      <a:pt x="3365500" y="1524"/>
                    </a:lnTo>
                  </a:path>
                  <a:path w="3403600" h="101600">
                    <a:moveTo>
                      <a:pt x="3276600" y="101600"/>
                    </a:moveTo>
                    <a:lnTo>
                      <a:pt x="3403600" y="2540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344475" y="2070163"/>
                <a:ext cx="38100" cy="3146425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3146425">
                    <a:moveTo>
                      <a:pt x="38100" y="2176335"/>
                    </a:moveTo>
                    <a:lnTo>
                      <a:pt x="38100" y="3108198"/>
                    </a:lnTo>
                  </a:path>
                  <a:path w="38100" h="3146425">
                    <a:moveTo>
                      <a:pt x="38100" y="0"/>
                    </a:moveTo>
                    <a:lnTo>
                      <a:pt x="38100" y="1108011"/>
                    </a:lnTo>
                  </a:path>
                  <a:path w="38100" h="3146425">
                    <a:moveTo>
                      <a:pt x="0" y="2176335"/>
                    </a:moveTo>
                    <a:lnTo>
                      <a:pt x="0" y="3146298"/>
                    </a:lnTo>
                  </a:path>
                  <a:path w="38100" h="3146425">
                    <a:moveTo>
                      <a:pt x="0" y="37973"/>
                    </a:moveTo>
                    <a:lnTo>
                      <a:pt x="0" y="1108011"/>
                    </a:lnTo>
                  </a:path>
                </a:pathLst>
              </a:custGeom>
              <a:ln w="11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6267450" y="5161026"/>
                <a:ext cx="1270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76200">
                    <a:moveTo>
                      <a:pt x="0" y="76200"/>
                    </a:moveTo>
                    <a:lnTo>
                      <a:pt x="127000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816349" y="2862326"/>
                <a:ext cx="1574800" cy="1778000"/>
              </a:xfrm>
              <a:custGeom>
                <a:avLst/>
                <a:gdLst/>
                <a:ahLst/>
                <a:cxnLst/>
                <a:rect l="l" t="t" r="r" b="b"/>
                <a:pathLst>
                  <a:path w="1574800" h="1778000">
                    <a:moveTo>
                      <a:pt x="1574800" y="0"/>
                    </a:moveTo>
                    <a:lnTo>
                      <a:pt x="0" y="0"/>
                    </a:lnTo>
                    <a:lnTo>
                      <a:pt x="0" y="1778000"/>
                    </a:lnTo>
                    <a:lnTo>
                      <a:pt x="1574800" y="1778000"/>
                    </a:lnTo>
                    <a:lnTo>
                      <a:pt x="15748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3816349" y="2862326"/>
                <a:ext cx="1574800" cy="1778000"/>
              </a:xfrm>
              <a:custGeom>
                <a:avLst/>
                <a:gdLst/>
                <a:ahLst/>
                <a:cxnLst/>
                <a:rect l="l" t="t" r="r" b="b"/>
                <a:pathLst>
                  <a:path w="1574800" h="1778000">
                    <a:moveTo>
                      <a:pt x="0" y="1778000"/>
                    </a:moveTo>
                    <a:lnTo>
                      <a:pt x="1574800" y="1778000"/>
                    </a:lnTo>
                    <a:lnTo>
                      <a:pt x="1574800" y="0"/>
                    </a:lnTo>
                    <a:lnTo>
                      <a:pt x="0" y="0"/>
                    </a:lnTo>
                    <a:lnTo>
                      <a:pt x="0" y="177800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6293611" y="2146236"/>
                <a:ext cx="0" cy="3108960"/>
              </a:xfrm>
              <a:custGeom>
                <a:avLst/>
                <a:gdLst/>
                <a:ahLst/>
                <a:cxnLst/>
                <a:rect l="l" t="t" r="r" b="b"/>
                <a:pathLst>
                  <a:path h="3108960">
                    <a:moveTo>
                      <a:pt x="0" y="2100262"/>
                    </a:moveTo>
                    <a:lnTo>
                      <a:pt x="0" y="3108452"/>
                    </a:lnTo>
                  </a:path>
                  <a:path h="3108960">
                    <a:moveTo>
                      <a:pt x="0" y="0"/>
                    </a:moveTo>
                    <a:lnTo>
                      <a:pt x="0" y="1031938"/>
                    </a:lnTo>
                  </a:path>
                </a:pathLst>
              </a:custGeom>
              <a:ln w="11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3041649" y="2087626"/>
                <a:ext cx="3314700" cy="2527300"/>
              </a:xfrm>
              <a:custGeom>
                <a:avLst/>
                <a:gdLst/>
                <a:ahLst/>
                <a:cxnLst/>
                <a:rect l="l" t="t" r="r" b="b"/>
                <a:pathLst>
                  <a:path w="3314700" h="2527300">
                    <a:moveTo>
                      <a:pt x="139700" y="0"/>
                    </a:moveTo>
                    <a:lnTo>
                      <a:pt x="3289300" y="1524"/>
                    </a:lnTo>
                  </a:path>
                  <a:path w="3314700" h="2527300">
                    <a:moveTo>
                      <a:pt x="0" y="39624"/>
                    </a:moveTo>
                    <a:lnTo>
                      <a:pt x="3314700" y="38100"/>
                    </a:lnTo>
                  </a:path>
                  <a:path w="3314700" h="2527300">
                    <a:moveTo>
                      <a:pt x="800100" y="2527173"/>
                    </a:moveTo>
                    <a:lnTo>
                      <a:pt x="1028700" y="2425573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4071175" y="2870136"/>
                <a:ext cx="0" cy="68580"/>
              </a:xfrm>
              <a:custGeom>
                <a:avLst/>
                <a:gdLst/>
                <a:ahLst/>
                <a:cxnLst/>
                <a:rect l="l" t="t" r="r" b="b"/>
                <a:pathLst>
                  <a:path h="68580">
                    <a:moveTo>
                      <a:pt x="0" y="0"/>
                    </a:moveTo>
                    <a:lnTo>
                      <a:pt x="0" y="68389"/>
                    </a:lnTo>
                  </a:path>
                </a:pathLst>
              </a:custGeom>
              <a:ln w="11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4109973" y="4514088"/>
                <a:ext cx="128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86510">
                    <a:moveTo>
                      <a:pt x="0" y="0"/>
                    </a:moveTo>
                    <a:lnTo>
                      <a:pt x="1285938" y="0"/>
                    </a:lnTo>
                  </a:path>
                </a:pathLst>
              </a:custGeom>
              <a:ln w="1104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3880675" y="2870136"/>
                <a:ext cx="127000" cy="172466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724660">
                    <a:moveTo>
                      <a:pt x="127000" y="12826"/>
                    </a:moveTo>
                    <a:lnTo>
                      <a:pt x="127000" y="68389"/>
                    </a:lnTo>
                  </a:path>
                  <a:path w="127000" h="1724660">
                    <a:moveTo>
                      <a:pt x="63500" y="1670113"/>
                    </a:moveTo>
                    <a:lnTo>
                      <a:pt x="63500" y="1698625"/>
                    </a:lnTo>
                  </a:path>
                  <a:path w="127000" h="1724660">
                    <a:moveTo>
                      <a:pt x="63500" y="0"/>
                    </a:moveTo>
                    <a:lnTo>
                      <a:pt x="63500" y="68389"/>
                    </a:lnTo>
                  </a:path>
                  <a:path w="127000" h="1724660">
                    <a:moveTo>
                      <a:pt x="0" y="1670113"/>
                    </a:moveTo>
                    <a:lnTo>
                      <a:pt x="0" y="1724152"/>
                    </a:lnTo>
                  </a:path>
                  <a:path w="127000" h="1724660">
                    <a:moveTo>
                      <a:pt x="0" y="12826"/>
                    </a:moveTo>
                    <a:lnTo>
                      <a:pt x="0" y="68389"/>
                    </a:lnTo>
                  </a:path>
                </a:pathLst>
              </a:custGeom>
              <a:ln w="11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905249" y="4551299"/>
                <a:ext cx="1511300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1511300" h="40004">
                    <a:moveTo>
                      <a:pt x="101600" y="1650"/>
                    </a:moveTo>
                    <a:lnTo>
                      <a:pt x="1498600" y="0"/>
                    </a:lnTo>
                  </a:path>
                  <a:path w="1511300" h="40004">
                    <a:moveTo>
                      <a:pt x="0" y="38226"/>
                    </a:moveTo>
                    <a:lnTo>
                      <a:pt x="1511300" y="3975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2852673" y="2938526"/>
                <a:ext cx="12573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57300" h="90805">
                    <a:moveTo>
                      <a:pt x="0" y="90424"/>
                    </a:moveTo>
                    <a:lnTo>
                      <a:pt x="1257300" y="90424"/>
                    </a:lnTo>
                    <a:lnTo>
                      <a:pt x="1257300" y="0"/>
                    </a:lnTo>
                    <a:lnTo>
                      <a:pt x="0" y="0"/>
                    </a:lnTo>
                    <a:lnTo>
                      <a:pt x="0" y="90424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2827273" y="29385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5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2827274" y="302742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5">
                    <a:moveTo>
                      <a:pt x="1282700" y="0"/>
                    </a:moveTo>
                    <a:lnTo>
                      <a:pt x="0" y="0"/>
                    </a:lnTo>
                    <a:lnTo>
                      <a:pt x="0" y="1524"/>
                    </a:lnTo>
                    <a:lnTo>
                      <a:pt x="0" y="90424"/>
                    </a:lnTo>
                    <a:lnTo>
                      <a:pt x="1282700" y="90424"/>
                    </a:lnTo>
                    <a:lnTo>
                      <a:pt x="1282700" y="1524"/>
                    </a:lnTo>
                    <a:lnTo>
                      <a:pt x="1282700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2827273" y="30274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5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2827273" y="31163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5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2827273" y="31163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5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2827273" y="32052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2827273" y="32052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2827273" y="32941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2827273" y="32941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2827273" y="33830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2827273" y="33830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2827273" y="34719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2827273" y="34719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2827273" y="35608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2827273" y="35608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827273" y="36497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2827273" y="36497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2827273" y="37386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2827273" y="37386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2827273" y="38275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2827273" y="38275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2827273" y="39164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2827273" y="39164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2827273" y="40053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2827273" y="40053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2827273" y="40942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2827273" y="40942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2827273" y="41831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2827273" y="41831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2827273" y="42720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2827273" y="42720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2827273" y="43609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49"/>
              <p:cNvSpPr/>
              <p:nvPr/>
            </p:nvSpPr>
            <p:spPr>
              <a:xfrm>
                <a:off x="2827273" y="43609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50"/>
              <p:cNvSpPr/>
              <p:nvPr/>
            </p:nvSpPr>
            <p:spPr>
              <a:xfrm>
                <a:off x="2827273" y="44498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968" y="0"/>
                    </a:moveTo>
                    <a:lnTo>
                      <a:pt x="1267714" y="0"/>
                    </a:lnTo>
                    <a:lnTo>
                      <a:pt x="6857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857" y="90424"/>
                    </a:lnTo>
                    <a:lnTo>
                      <a:pt x="1275968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968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51"/>
              <p:cNvSpPr/>
              <p:nvPr/>
            </p:nvSpPr>
            <p:spPr>
              <a:xfrm>
                <a:off x="2827273" y="4449826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714" y="0"/>
                    </a:moveTo>
                    <a:lnTo>
                      <a:pt x="1275968" y="0"/>
                    </a:lnTo>
                    <a:lnTo>
                      <a:pt x="1282700" y="6731"/>
                    </a:lnTo>
                    <a:lnTo>
                      <a:pt x="1282700" y="14986"/>
                    </a:lnTo>
                    <a:lnTo>
                      <a:pt x="1282700" y="75311"/>
                    </a:lnTo>
                    <a:lnTo>
                      <a:pt x="1282700" y="83693"/>
                    </a:lnTo>
                    <a:lnTo>
                      <a:pt x="1275968" y="90424"/>
                    </a:lnTo>
                    <a:lnTo>
                      <a:pt x="1267714" y="90424"/>
                    </a:lnTo>
                    <a:lnTo>
                      <a:pt x="15112" y="90424"/>
                    </a:lnTo>
                    <a:lnTo>
                      <a:pt x="6857" y="90424"/>
                    </a:lnTo>
                    <a:lnTo>
                      <a:pt x="0" y="83693"/>
                    </a:lnTo>
                    <a:lnTo>
                      <a:pt x="0" y="75311"/>
                    </a:lnTo>
                    <a:lnTo>
                      <a:pt x="0" y="14986"/>
                    </a:lnTo>
                    <a:lnTo>
                      <a:pt x="0" y="6731"/>
                    </a:lnTo>
                    <a:lnTo>
                      <a:pt x="6857" y="0"/>
                    </a:lnTo>
                    <a:lnTo>
                      <a:pt x="15112" y="0"/>
                    </a:lnTo>
                    <a:lnTo>
                      <a:pt x="1267714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2" name="object 52"/>
            <p:cNvSpPr/>
            <p:nvPr/>
          </p:nvSpPr>
          <p:spPr>
            <a:xfrm>
              <a:off x="2357437" y="4462527"/>
              <a:ext cx="723900" cy="78105"/>
            </a:xfrm>
            <a:custGeom>
              <a:avLst/>
              <a:gdLst/>
              <a:ahLst/>
              <a:cxnLst/>
              <a:rect l="l" t="t" r="r" b="b"/>
              <a:pathLst>
                <a:path w="723900" h="78104">
                  <a:moveTo>
                    <a:pt x="0" y="77724"/>
                  </a:moveTo>
                  <a:lnTo>
                    <a:pt x="723836" y="77724"/>
                  </a:lnTo>
                  <a:lnTo>
                    <a:pt x="723836" y="0"/>
                  </a:lnTo>
                  <a:lnTo>
                    <a:pt x="0" y="0"/>
                  </a:lnTo>
                  <a:lnTo>
                    <a:pt x="0" y="77724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08237" y="2938527"/>
              <a:ext cx="685800" cy="90805"/>
            </a:xfrm>
            <a:custGeom>
              <a:avLst/>
              <a:gdLst/>
              <a:ahLst/>
              <a:cxnLst/>
              <a:rect l="l" t="t" r="r" b="b"/>
              <a:pathLst>
                <a:path w="685800" h="90805">
                  <a:moveTo>
                    <a:pt x="0" y="90424"/>
                  </a:moveTo>
                  <a:lnTo>
                    <a:pt x="685736" y="90424"/>
                  </a:lnTo>
                  <a:lnTo>
                    <a:pt x="685736" y="0"/>
                  </a:lnTo>
                  <a:lnTo>
                    <a:pt x="0" y="0"/>
                  </a:lnTo>
                  <a:lnTo>
                    <a:pt x="0" y="90424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4" name="object 54"/>
            <p:cNvGrpSpPr/>
            <p:nvPr/>
          </p:nvGrpSpPr>
          <p:grpSpPr>
            <a:xfrm>
              <a:off x="6835839" y="3173412"/>
              <a:ext cx="1292225" cy="544830"/>
              <a:chOff x="5311838" y="3173412"/>
              <a:chExt cx="1292225" cy="544830"/>
            </a:xfrm>
          </p:grpSpPr>
          <p:sp>
            <p:nvSpPr>
              <p:cNvPr id="55" name="object 55"/>
              <p:cNvSpPr/>
              <p:nvPr/>
            </p:nvSpPr>
            <p:spPr>
              <a:xfrm>
                <a:off x="5316601" y="31781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0"/>
                    </a:lnTo>
                    <a:lnTo>
                      <a:pt x="0" y="83692"/>
                    </a:lnTo>
                    <a:lnTo>
                      <a:pt x="6731" y="90550"/>
                    </a:lnTo>
                    <a:lnTo>
                      <a:pt x="1275842" y="90550"/>
                    </a:lnTo>
                    <a:lnTo>
                      <a:pt x="1282700" y="83692"/>
                    </a:lnTo>
                    <a:lnTo>
                      <a:pt x="1282700" y="6730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6"/>
              <p:cNvSpPr/>
              <p:nvPr/>
            </p:nvSpPr>
            <p:spPr>
              <a:xfrm>
                <a:off x="5316601" y="31781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0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2"/>
                    </a:lnTo>
                    <a:lnTo>
                      <a:pt x="1275842" y="90550"/>
                    </a:lnTo>
                    <a:lnTo>
                      <a:pt x="1267587" y="90550"/>
                    </a:lnTo>
                    <a:lnTo>
                      <a:pt x="14986" y="90550"/>
                    </a:lnTo>
                    <a:lnTo>
                      <a:pt x="6731" y="90550"/>
                    </a:lnTo>
                    <a:lnTo>
                      <a:pt x="0" y="83692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0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57"/>
              <p:cNvSpPr/>
              <p:nvPr/>
            </p:nvSpPr>
            <p:spPr>
              <a:xfrm>
                <a:off x="5316601" y="32670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0"/>
                    </a:lnTo>
                    <a:lnTo>
                      <a:pt x="0" y="83692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2"/>
                    </a:lnTo>
                    <a:lnTo>
                      <a:pt x="1282700" y="6730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58"/>
              <p:cNvSpPr/>
              <p:nvPr/>
            </p:nvSpPr>
            <p:spPr>
              <a:xfrm>
                <a:off x="5316601" y="32670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0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2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2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0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5316601" y="33559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0"/>
                    </a:lnTo>
                    <a:lnTo>
                      <a:pt x="0" y="83692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2"/>
                    </a:lnTo>
                    <a:lnTo>
                      <a:pt x="1282700" y="6730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60"/>
              <p:cNvSpPr/>
              <p:nvPr/>
            </p:nvSpPr>
            <p:spPr>
              <a:xfrm>
                <a:off x="5316601" y="33559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0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2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2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0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61"/>
              <p:cNvSpPr/>
              <p:nvPr/>
            </p:nvSpPr>
            <p:spPr>
              <a:xfrm>
                <a:off x="5316601" y="34448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0"/>
                    </a:lnTo>
                    <a:lnTo>
                      <a:pt x="0" y="83692"/>
                    </a:lnTo>
                    <a:lnTo>
                      <a:pt x="6731" y="90550"/>
                    </a:lnTo>
                    <a:lnTo>
                      <a:pt x="1275842" y="90550"/>
                    </a:lnTo>
                    <a:lnTo>
                      <a:pt x="1282700" y="83692"/>
                    </a:lnTo>
                    <a:lnTo>
                      <a:pt x="1282700" y="6730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5316601" y="34448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0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2"/>
                    </a:lnTo>
                    <a:lnTo>
                      <a:pt x="1275842" y="90550"/>
                    </a:lnTo>
                    <a:lnTo>
                      <a:pt x="1267587" y="90550"/>
                    </a:lnTo>
                    <a:lnTo>
                      <a:pt x="14986" y="90550"/>
                    </a:lnTo>
                    <a:lnTo>
                      <a:pt x="6731" y="90550"/>
                    </a:lnTo>
                    <a:lnTo>
                      <a:pt x="0" y="83692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0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5316601" y="35337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0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0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5316601" y="35337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0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0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5"/>
              <p:cNvSpPr/>
              <p:nvPr/>
            </p:nvSpPr>
            <p:spPr>
              <a:xfrm>
                <a:off x="5316601" y="36226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66"/>
              <p:cNvSpPr/>
              <p:nvPr/>
            </p:nvSpPr>
            <p:spPr>
              <a:xfrm>
                <a:off x="5316601" y="36226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7" name="object 67"/>
            <p:cNvSpPr/>
            <p:nvPr/>
          </p:nvSpPr>
          <p:spPr>
            <a:xfrm>
              <a:off x="8123174" y="4156075"/>
              <a:ext cx="1315085" cy="62230"/>
            </a:xfrm>
            <a:custGeom>
              <a:avLst/>
              <a:gdLst/>
              <a:ahLst/>
              <a:cxnLst/>
              <a:rect l="l" t="t" r="r" b="b"/>
              <a:pathLst>
                <a:path w="1315084" h="62229">
                  <a:moveTo>
                    <a:pt x="1283589" y="0"/>
                  </a:moveTo>
                  <a:lnTo>
                    <a:pt x="30987" y="0"/>
                  </a:lnTo>
                  <a:lnTo>
                    <a:pt x="18986" y="2430"/>
                  </a:lnTo>
                  <a:lnTo>
                    <a:pt x="9175" y="9064"/>
                  </a:lnTo>
                  <a:lnTo>
                    <a:pt x="2555" y="18913"/>
                  </a:lnTo>
                  <a:lnTo>
                    <a:pt x="126" y="30987"/>
                  </a:lnTo>
                  <a:lnTo>
                    <a:pt x="2448" y="43009"/>
                  </a:lnTo>
                  <a:lnTo>
                    <a:pt x="9112" y="52863"/>
                  </a:lnTo>
                  <a:lnTo>
                    <a:pt x="18966" y="59527"/>
                  </a:lnTo>
                  <a:lnTo>
                    <a:pt x="30987" y="61975"/>
                  </a:lnTo>
                  <a:lnTo>
                    <a:pt x="1283589" y="61975"/>
                  </a:lnTo>
                  <a:lnTo>
                    <a:pt x="1295610" y="59527"/>
                  </a:lnTo>
                  <a:lnTo>
                    <a:pt x="1305464" y="52863"/>
                  </a:lnTo>
                  <a:lnTo>
                    <a:pt x="1312128" y="43009"/>
                  </a:lnTo>
                  <a:lnTo>
                    <a:pt x="1314577" y="30987"/>
                  </a:lnTo>
                  <a:lnTo>
                    <a:pt x="1312128" y="18913"/>
                  </a:lnTo>
                  <a:lnTo>
                    <a:pt x="1305464" y="9064"/>
                  </a:lnTo>
                  <a:lnTo>
                    <a:pt x="1295610" y="2430"/>
                  </a:lnTo>
                  <a:lnTo>
                    <a:pt x="128358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050401" y="3178176"/>
              <a:ext cx="342900" cy="90805"/>
            </a:xfrm>
            <a:custGeom>
              <a:avLst/>
              <a:gdLst/>
              <a:ahLst/>
              <a:cxnLst/>
              <a:rect l="l" t="t" r="r" b="b"/>
              <a:pathLst>
                <a:path w="342900" h="90804">
                  <a:moveTo>
                    <a:pt x="0" y="90550"/>
                  </a:moveTo>
                  <a:lnTo>
                    <a:pt x="342900" y="9055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9055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9" name="object 69"/>
            <p:cNvGrpSpPr/>
            <p:nvPr/>
          </p:nvGrpSpPr>
          <p:grpSpPr>
            <a:xfrm>
              <a:off x="6835839" y="3706812"/>
              <a:ext cx="1292225" cy="544830"/>
              <a:chOff x="5311838" y="3706812"/>
              <a:chExt cx="1292225" cy="544830"/>
            </a:xfrm>
          </p:grpSpPr>
          <p:sp>
            <p:nvSpPr>
              <p:cNvPr id="70" name="object 70"/>
              <p:cNvSpPr/>
              <p:nvPr/>
            </p:nvSpPr>
            <p:spPr>
              <a:xfrm>
                <a:off x="5316601" y="37115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550"/>
                    </a:lnTo>
                    <a:lnTo>
                      <a:pt x="1275842" y="90550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5316601" y="37115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550"/>
                    </a:lnTo>
                    <a:lnTo>
                      <a:pt x="1267587" y="90550"/>
                    </a:lnTo>
                    <a:lnTo>
                      <a:pt x="14986" y="90550"/>
                    </a:lnTo>
                    <a:lnTo>
                      <a:pt x="6731" y="90550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72"/>
              <p:cNvSpPr/>
              <p:nvPr/>
            </p:nvSpPr>
            <p:spPr>
              <a:xfrm>
                <a:off x="5316601" y="38004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73"/>
              <p:cNvSpPr/>
              <p:nvPr/>
            </p:nvSpPr>
            <p:spPr>
              <a:xfrm>
                <a:off x="5316601" y="38004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74"/>
              <p:cNvSpPr/>
              <p:nvPr/>
            </p:nvSpPr>
            <p:spPr>
              <a:xfrm>
                <a:off x="5316601" y="38893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5" name="object 75"/>
              <p:cNvSpPr/>
              <p:nvPr/>
            </p:nvSpPr>
            <p:spPr>
              <a:xfrm>
                <a:off x="5316601" y="38893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76"/>
              <p:cNvSpPr/>
              <p:nvPr/>
            </p:nvSpPr>
            <p:spPr>
              <a:xfrm>
                <a:off x="5316601" y="39782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550"/>
                    </a:lnTo>
                    <a:lnTo>
                      <a:pt x="1275842" y="90550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77"/>
              <p:cNvSpPr/>
              <p:nvPr/>
            </p:nvSpPr>
            <p:spPr>
              <a:xfrm>
                <a:off x="5316601" y="39782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550"/>
                    </a:lnTo>
                    <a:lnTo>
                      <a:pt x="1267587" y="90550"/>
                    </a:lnTo>
                    <a:lnTo>
                      <a:pt x="14986" y="90550"/>
                    </a:lnTo>
                    <a:lnTo>
                      <a:pt x="6731" y="90550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78"/>
              <p:cNvSpPr/>
              <p:nvPr/>
            </p:nvSpPr>
            <p:spPr>
              <a:xfrm>
                <a:off x="5316601" y="40671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79"/>
              <p:cNvSpPr/>
              <p:nvPr/>
            </p:nvSpPr>
            <p:spPr>
              <a:xfrm>
                <a:off x="5316601" y="40671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80"/>
              <p:cNvSpPr/>
              <p:nvPr/>
            </p:nvSpPr>
            <p:spPr>
              <a:xfrm>
                <a:off x="5316601" y="41560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75842" y="0"/>
                    </a:moveTo>
                    <a:lnTo>
                      <a:pt x="1267587" y="0"/>
                    </a:lnTo>
                    <a:lnTo>
                      <a:pt x="6731" y="0"/>
                    </a:lnTo>
                    <a:lnTo>
                      <a:pt x="0" y="6731"/>
                    </a:lnTo>
                    <a:lnTo>
                      <a:pt x="0" y="83693"/>
                    </a:lnTo>
                    <a:lnTo>
                      <a:pt x="6731" y="90424"/>
                    </a:lnTo>
                    <a:lnTo>
                      <a:pt x="1275842" y="90424"/>
                    </a:lnTo>
                    <a:lnTo>
                      <a:pt x="1282700" y="83693"/>
                    </a:lnTo>
                    <a:lnTo>
                      <a:pt x="1282700" y="6731"/>
                    </a:lnTo>
                    <a:lnTo>
                      <a:pt x="1275842" y="0"/>
                    </a:lnTo>
                    <a:close/>
                  </a:path>
                </a:pathLst>
              </a:custGeom>
              <a:solidFill>
                <a:srgbClr val="CC66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1" name="object 81"/>
              <p:cNvSpPr/>
              <p:nvPr/>
            </p:nvSpPr>
            <p:spPr>
              <a:xfrm>
                <a:off x="5316601" y="4156075"/>
                <a:ext cx="1282700" cy="90805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90804">
                    <a:moveTo>
                      <a:pt x="1267587" y="0"/>
                    </a:moveTo>
                    <a:lnTo>
                      <a:pt x="1275842" y="0"/>
                    </a:lnTo>
                    <a:lnTo>
                      <a:pt x="1282700" y="6731"/>
                    </a:lnTo>
                    <a:lnTo>
                      <a:pt x="1282700" y="15112"/>
                    </a:lnTo>
                    <a:lnTo>
                      <a:pt x="1282700" y="75437"/>
                    </a:lnTo>
                    <a:lnTo>
                      <a:pt x="1282700" y="83693"/>
                    </a:lnTo>
                    <a:lnTo>
                      <a:pt x="1275842" y="90424"/>
                    </a:lnTo>
                    <a:lnTo>
                      <a:pt x="1267587" y="90424"/>
                    </a:lnTo>
                    <a:lnTo>
                      <a:pt x="14986" y="90424"/>
                    </a:lnTo>
                    <a:lnTo>
                      <a:pt x="6731" y="90424"/>
                    </a:lnTo>
                    <a:lnTo>
                      <a:pt x="0" y="83693"/>
                    </a:lnTo>
                    <a:lnTo>
                      <a:pt x="0" y="75437"/>
                    </a:lnTo>
                    <a:lnTo>
                      <a:pt x="0" y="15112"/>
                    </a:lnTo>
                    <a:lnTo>
                      <a:pt x="0" y="6731"/>
                    </a:lnTo>
                    <a:lnTo>
                      <a:pt x="6731" y="0"/>
                    </a:lnTo>
                    <a:lnTo>
                      <a:pt x="14986" y="0"/>
                    </a:lnTo>
                    <a:lnTo>
                      <a:pt x="1267587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2" name="object 82"/>
            <p:cNvSpPr/>
            <p:nvPr/>
          </p:nvSpPr>
          <p:spPr>
            <a:xfrm>
              <a:off x="3093974" y="2938527"/>
              <a:ext cx="1282700" cy="90805"/>
            </a:xfrm>
            <a:custGeom>
              <a:avLst/>
              <a:gdLst/>
              <a:ahLst/>
              <a:cxnLst/>
              <a:rect l="l" t="t" r="r" b="b"/>
              <a:pathLst>
                <a:path w="1282700" h="90805">
                  <a:moveTo>
                    <a:pt x="1275969" y="0"/>
                  </a:moveTo>
                  <a:lnTo>
                    <a:pt x="1267714" y="0"/>
                  </a:lnTo>
                  <a:lnTo>
                    <a:pt x="6857" y="0"/>
                  </a:lnTo>
                  <a:lnTo>
                    <a:pt x="0" y="6731"/>
                  </a:lnTo>
                  <a:lnTo>
                    <a:pt x="0" y="83693"/>
                  </a:lnTo>
                  <a:lnTo>
                    <a:pt x="6857" y="90424"/>
                  </a:lnTo>
                  <a:lnTo>
                    <a:pt x="1275969" y="90424"/>
                  </a:lnTo>
                  <a:lnTo>
                    <a:pt x="1282700" y="83693"/>
                  </a:lnTo>
                  <a:lnTo>
                    <a:pt x="1282700" y="6731"/>
                  </a:lnTo>
                  <a:lnTo>
                    <a:pt x="1275969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81274" y="4449827"/>
              <a:ext cx="1282700" cy="90805"/>
            </a:xfrm>
            <a:custGeom>
              <a:avLst/>
              <a:gdLst/>
              <a:ahLst/>
              <a:cxnLst/>
              <a:rect l="l" t="t" r="r" b="b"/>
              <a:pathLst>
                <a:path w="1282700" h="90804">
                  <a:moveTo>
                    <a:pt x="1275969" y="0"/>
                  </a:moveTo>
                  <a:lnTo>
                    <a:pt x="1267714" y="0"/>
                  </a:lnTo>
                  <a:lnTo>
                    <a:pt x="6857" y="0"/>
                  </a:lnTo>
                  <a:lnTo>
                    <a:pt x="0" y="6731"/>
                  </a:lnTo>
                  <a:lnTo>
                    <a:pt x="0" y="83693"/>
                  </a:lnTo>
                  <a:lnTo>
                    <a:pt x="6857" y="90424"/>
                  </a:lnTo>
                  <a:lnTo>
                    <a:pt x="1275969" y="90424"/>
                  </a:lnTo>
                  <a:lnTo>
                    <a:pt x="1282700" y="83693"/>
                  </a:lnTo>
                  <a:lnTo>
                    <a:pt x="1282700" y="6731"/>
                  </a:lnTo>
                  <a:lnTo>
                    <a:pt x="1275969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085201" y="3173476"/>
              <a:ext cx="965200" cy="100330"/>
            </a:xfrm>
            <a:custGeom>
              <a:avLst/>
              <a:gdLst/>
              <a:ahLst/>
              <a:cxnLst/>
              <a:rect l="l" t="t" r="r" b="b"/>
              <a:pathLst>
                <a:path w="965200" h="100329">
                  <a:moveTo>
                    <a:pt x="957706" y="0"/>
                  </a:moveTo>
                  <a:lnTo>
                    <a:pt x="948435" y="0"/>
                  </a:lnTo>
                  <a:lnTo>
                    <a:pt x="7366" y="0"/>
                  </a:lnTo>
                  <a:lnTo>
                    <a:pt x="0" y="7365"/>
                  </a:lnTo>
                  <a:lnTo>
                    <a:pt x="0" y="92456"/>
                  </a:lnTo>
                  <a:lnTo>
                    <a:pt x="7366" y="99949"/>
                  </a:lnTo>
                  <a:lnTo>
                    <a:pt x="957706" y="99949"/>
                  </a:lnTo>
                  <a:lnTo>
                    <a:pt x="965200" y="92456"/>
                  </a:lnTo>
                  <a:lnTo>
                    <a:pt x="965200" y="7365"/>
                  </a:lnTo>
                  <a:lnTo>
                    <a:pt x="957706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129651" y="4145026"/>
              <a:ext cx="952500" cy="87630"/>
            </a:xfrm>
            <a:custGeom>
              <a:avLst/>
              <a:gdLst/>
              <a:ahLst/>
              <a:cxnLst/>
              <a:rect l="l" t="t" r="r" b="b"/>
              <a:pathLst>
                <a:path w="952500" h="87629">
                  <a:moveTo>
                    <a:pt x="945896" y="0"/>
                  </a:moveTo>
                  <a:lnTo>
                    <a:pt x="937895" y="0"/>
                  </a:lnTo>
                  <a:lnTo>
                    <a:pt x="6476" y="0"/>
                  </a:lnTo>
                  <a:lnTo>
                    <a:pt x="0" y="6476"/>
                  </a:lnTo>
                  <a:lnTo>
                    <a:pt x="0" y="80772"/>
                  </a:lnTo>
                  <a:lnTo>
                    <a:pt x="6476" y="87249"/>
                  </a:lnTo>
                  <a:lnTo>
                    <a:pt x="945896" y="87249"/>
                  </a:lnTo>
                  <a:lnTo>
                    <a:pt x="952500" y="80772"/>
                  </a:lnTo>
                  <a:lnTo>
                    <a:pt x="952500" y="6476"/>
                  </a:lnTo>
                  <a:lnTo>
                    <a:pt x="945896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781801" y="4924426"/>
              <a:ext cx="1609725" cy="940435"/>
            </a:xfrm>
            <a:custGeom>
              <a:avLst/>
              <a:gdLst/>
              <a:ahLst/>
              <a:cxnLst/>
              <a:rect l="l" t="t" r="r" b="b"/>
              <a:pathLst>
                <a:path w="1609725" h="940435">
                  <a:moveTo>
                    <a:pt x="108486" y="40591"/>
                  </a:moveTo>
                  <a:lnTo>
                    <a:pt x="89404" y="73665"/>
                  </a:lnTo>
                  <a:lnTo>
                    <a:pt x="1590675" y="940422"/>
                  </a:lnTo>
                  <a:lnTo>
                    <a:pt x="1609725" y="907427"/>
                  </a:lnTo>
                  <a:lnTo>
                    <a:pt x="108486" y="40591"/>
                  </a:lnTo>
                  <a:close/>
                </a:path>
                <a:path w="1609725" h="940435">
                  <a:moveTo>
                    <a:pt x="0" y="0"/>
                  </a:moveTo>
                  <a:lnTo>
                    <a:pt x="70358" y="106680"/>
                  </a:lnTo>
                  <a:lnTo>
                    <a:pt x="89404" y="73665"/>
                  </a:lnTo>
                  <a:lnTo>
                    <a:pt x="72898" y="64135"/>
                  </a:lnTo>
                  <a:lnTo>
                    <a:pt x="92075" y="31114"/>
                  </a:lnTo>
                  <a:lnTo>
                    <a:pt x="113953" y="31114"/>
                  </a:lnTo>
                  <a:lnTo>
                    <a:pt x="127508" y="7619"/>
                  </a:lnTo>
                  <a:lnTo>
                    <a:pt x="0" y="0"/>
                  </a:lnTo>
                  <a:close/>
                </a:path>
                <a:path w="1609725" h="940435">
                  <a:moveTo>
                    <a:pt x="92075" y="31114"/>
                  </a:moveTo>
                  <a:lnTo>
                    <a:pt x="72898" y="64135"/>
                  </a:lnTo>
                  <a:lnTo>
                    <a:pt x="89404" y="73665"/>
                  </a:lnTo>
                  <a:lnTo>
                    <a:pt x="108486" y="40591"/>
                  </a:lnTo>
                  <a:lnTo>
                    <a:pt x="92075" y="31114"/>
                  </a:lnTo>
                  <a:close/>
                </a:path>
                <a:path w="1609725" h="940435">
                  <a:moveTo>
                    <a:pt x="113953" y="31114"/>
                  </a:moveTo>
                  <a:lnTo>
                    <a:pt x="92075" y="31114"/>
                  </a:lnTo>
                  <a:lnTo>
                    <a:pt x="108486" y="40591"/>
                  </a:lnTo>
                  <a:lnTo>
                    <a:pt x="113953" y="31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87" name="object 87"/>
            <p:cNvGrpSpPr/>
            <p:nvPr/>
          </p:nvGrpSpPr>
          <p:grpSpPr>
            <a:xfrm>
              <a:off x="5594414" y="2076513"/>
              <a:ext cx="1851025" cy="495300"/>
              <a:chOff x="4070413" y="2076513"/>
              <a:chExt cx="1851025" cy="495300"/>
            </a:xfrm>
          </p:grpSpPr>
          <p:pic>
            <p:nvPicPr>
              <p:cNvPr id="88" name="object 8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075176" y="2081276"/>
                <a:ext cx="1841500" cy="485775"/>
              </a:xfrm>
              <a:prstGeom prst="rect">
                <a:avLst/>
              </a:prstGeom>
            </p:spPr>
          </p:pic>
          <p:sp>
            <p:nvSpPr>
              <p:cNvPr id="89" name="object 89"/>
              <p:cNvSpPr/>
              <p:nvPr/>
            </p:nvSpPr>
            <p:spPr>
              <a:xfrm>
                <a:off x="4075176" y="2081276"/>
                <a:ext cx="184150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485775">
                    <a:moveTo>
                      <a:pt x="0" y="121412"/>
                    </a:moveTo>
                    <a:lnTo>
                      <a:pt x="1381125" y="121412"/>
                    </a:lnTo>
                    <a:lnTo>
                      <a:pt x="1381125" y="0"/>
                    </a:lnTo>
                    <a:lnTo>
                      <a:pt x="1841500" y="242824"/>
                    </a:lnTo>
                    <a:lnTo>
                      <a:pt x="1381125" y="485775"/>
                    </a:lnTo>
                    <a:lnTo>
                      <a:pt x="1381125" y="364236"/>
                    </a:lnTo>
                    <a:lnTo>
                      <a:pt x="0" y="364236"/>
                    </a:lnTo>
                    <a:lnTo>
                      <a:pt x="0" y="121412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0" name="object 90"/>
            <p:cNvGrpSpPr/>
            <p:nvPr/>
          </p:nvGrpSpPr>
          <p:grpSpPr>
            <a:xfrm>
              <a:off x="5100638" y="4851463"/>
              <a:ext cx="1717675" cy="495300"/>
              <a:chOff x="3576637" y="4851463"/>
              <a:chExt cx="1717675" cy="495300"/>
            </a:xfrm>
          </p:grpSpPr>
          <p:pic>
            <p:nvPicPr>
              <p:cNvPr id="91" name="object 91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81400" y="4856226"/>
                <a:ext cx="1708150" cy="485775"/>
              </a:xfrm>
              <a:prstGeom prst="rect">
                <a:avLst/>
              </a:prstGeom>
            </p:spPr>
          </p:pic>
          <p:sp>
            <p:nvSpPr>
              <p:cNvPr id="92" name="object 92"/>
              <p:cNvSpPr/>
              <p:nvPr/>
            </p:nvSpPr>
            <p:spPr>
              <a:xfrm>
                <a:off x="3581400" y="4856226"/>
                <a:ext cx="170815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485775">
                    <a:moveTo>
                      <a:pt x="1708150" y="121412"/>
                    </a:moveTo>
                    <a:lnTo>
                      <a:pt x="426974" y="121412"/>
                    </a:lnTo>
                    <a:lnTo>
                      <a:pt x="426974" y="0"/>
                    </a:lnTo>
                    <a:lnTo>
                      <a:pt x="0" y="242824"/>
                    </a:lnTo>
                    <a:lnTo>
                      <a:pt x="426974" y="485775"/>
                    </a:lnTo>
                    <a:lnTo>
                      <a:pt x="426974" y="364236"/>
                    </a:lnTo>
                    <a:lnTo>
                      <a:pt x="1708150" y="364236"/>
                    </a:lnTo>
                    <a:lnTo>
                      <a:pt x="1708150" y="121412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3" name="object 93"/>
            <p:cNvGrpSpPr/>
            <p:nvPr/>
          </p:nvGrpSpPr>
          <p:grpSpPr>
            <a:xfrm>
              <a:off x="4457763" y="2408238"/>
              <a:ext cx="495300" cy="1984375"/>
              <a:chOff x="2933763" y="2408237"/>
              <a:chExt cx="495300" cy="1984375"/>
            </a:xfrm>
          </p:grpSpPr>
          <p:pic>
            <p:nvPicPr>
              <p:cNvPr id="94" name="object 9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38526" y="2413000"/>
                <a:ext cx="485775" cy="1974850"/>
              </a:xfrm>
              <a:prstGeom prst="rect">
                <a:avLst/>
              </a:prstGeom>
            </p:spPr>
          </p:pic>
          <p:sp>
            <p:nvSpPr>
              <p:cNvPr id="95" name="object 95"/>
              <p:cNvSpPr/>
              <p:nvPr/>
            </p:nvSpPr>
            <p:spPr>
              <a:xfrm>
                <a:off x="2938526" y="2413000"/>
                <a:ext cx="485775" cy="1974850"/>
              </a:xfrm>
              <a:custGeom>
                <a:avLst/>
                <a:gdLst/>
                <a:ahLst/>
                <a:cxnLst/>
                <a:rect l="l" t="t" r="r" b="b"/>
                <a:pathLst>
                  <a:path w="485775" h="1974850">
                    <a:moveTo>
                      <a:pt x="364236" y="1974850"/>
                    </a:moveTo>
                    <a:lnTo>
                      <a:pt x="364236" y="493649"/>
                    </a:lnTo>
                    <a:lnTo>
                      <a:pt x="485775" y="493649"/>
                    </a:lnTo>
                    <a:lnTo>
                      <a:pt x="242824" y="0"/>
                    </a:lnTo>
                    <a:lnTo>
                      <a:pt x="0" y="493649"/>
                    </a:lnTo>
                    <a:lnTo>
                      <a:pt x="121412" y="493649"/>
                    </a:lnTo>
                    <a:lnTo>
                      <a:pt x="121412" y="1974850"/>
                    </a:lnTo>
                    <a:lnTo>
                      <a:pt x="364236" y="197485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6" name="object 96"/>
            <p:cNvGrpSpPr/>
            <p:nvPr/>
          </p:nvGrpSpPr>
          <p:grpSpPr>
            <a:xfrm>
              <a:off x="7370762" y="3094038"/>
              <a:ext cx="495300" cy="1698625"/>
              <a:chOff x="5846762" y="3094037"/>
              <a:chExt cx="495300" cy="1698625"/>
            </a:xfrm>
          </p:grpSpPr>
          <p:pic>
            <p:nvPicPr>
              <p:cNvPr id="97" name="object 97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851525" y="3098800"/>
                <a:ext cx="485775" cy="1689100"/>
              </a:xfrm>
              <a:prstGeom prst="rect">
                <a:avLst/>
              </a:prstGeom>
            </p:spPr>
          </p:pic>
          <p:sp>
            <p:nvSpPr>
              <p:cNvPr id="98" name="object 98"/>
              <p:cNvSpPr/>
              <p:nvPr/>
            </p:nvSpPr>
            <p:spPr>
              <a:xfrm>
                <a:off x="5851525" y="3098800"/>
                <a:ext cx="485775" cy="1689100"/>
              </a:xfrm>
              <a:custGeom>
                <a:avLst/>
                <a:gdLst/>
                <a:ahLst/>
                <a:cxnLst/>
                <a:rect l="l" t="t" r="r" b="b"/>
                <a:pathLst>
                  <a:path w="485775" h="1689100">
                    <a:moveTo>
                      <a:pt x="121412" y="0"/>
                    </a:moveTo>
                    <a:lnTo>
                      <a:pt x="121412" y="1266825"/>
                    </a:lnTo>
                    <a:lnTo>
                      <a:pt x="0" y="1266825"/>
                    </a:lnTo>
                    <a:lnTo>
                      <a:pt x="242950" y="1689100"/>
                    </a:lnTo>
                    <a:lnTo>
                      <a:pt x="485775" y="1266825"/>
                    </a:lnTo>
                    <a:lnTo>
                      <a:pt x="364363" y="1266825"/>
                    </a:lnTo>
                    <a:lnTo>
                      <a:pt x="364363" y="0"/>
                    </a:lnTo>
                    <a:lnTo>
                      <a:pt x="121412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9" name="object 99"/>
            <p:cNvGrpSpPr/>
            <p:nvPr/>
          </p:nvGrpSpPr>
          <p:grpSpPr>
            <a:xfrm>
              <a:off x="5080064" y="2389187"/>
              <a:ext cx="1755775" cy="495300"/>
              <a:chOff x="3556063" y="2389187"/>
              <a:chExt cx="1755775" cy="495300"/>
            </a:xfrm>
          </p:grpSpPr>
          <p:pic>
            <p:nvPicPr>
              <p:cNvPr id="100" name="object 100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560826" y="2393950"/>
                <a:ext cx="1746250" cy="485775"/>
              </a:xfrm>
              <a:prstGeom prst="rect">
                <a:avLst/>
              </a:prstGeom>
            </p:spPr>
          </p:pic>
          <p:sp>
            <p:nvSpPr>
              <p:cNvPr id="101" name="object 101"/>
              <p:cNvSpPr/>
              <p:nvPr/>
            </p:nvSpPr>
            <p:spPr>
              <a:xfrm>
                <a:off x="3560826" y="2393950"/>
                <a:ext cx="174625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1746250" h="485775">
                    <a:moveTo>
                      <a:pt x="1746250" y="121412"/>
                    </a:moveTo>
                    <a:lnTo>
                      <a:pt x="436499" y="121412"/>
                    </a:lnTo>
                    <a:lnTo>
                      <a:pt x="436499" y="0"/>
                    </a:lnTo>
                    <a:lnTo>
                      <a:pt x="0" y="242950"/>
                    </a:lnTo>
                    <a:lnTo>
                      <a:pt x="436499" y="485775"/>
                    </a:lnTo>
                    <a:lnTo>
                      <a:pt x="436499" y="364363"/>
                    </a:lnTo>
                    <a:lnTo>
                      <a:pt x="1746250" y="364363"/>
                    </a:lnTo>
                    <a:lnTo>
                      <a:pt x="1746250" y="121412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2" name="object 102"/>
            <p:cNvGrpSpPr/>
            <p:nvPr/>
          </p:nvGrpSpPr>
          <p:grpSpPr>
            <a:xfrm>
              <a:off x="5538788" y="4487862"/>
              <a:ext cx="1793875" cy="495300"/>
              <a:chOff x="4014787" y="4487862"/>
              <a:chExt cx="1793875" cy="495300"/>
            </a:xfrm>
          </p:grpSpPr>
          <p:pic>
            <p:nvPicPr>
              <p:cNvPr id="103" name="object 103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019550" y="4492625"/>
                <a:ext cx="1784350" cy="485775"/>
              </a:xfrm>
              <a:prstGeom prst="rect">
                <a:avLst/>
              </a:prstGeom>
            </p:spPr>
          </p:pic>
          <p:sp>
            <p:nvSpPr>
              <p:cNvPr id="104" name="object 104"/>
              <p:cNvSpPr/>
              <p:nvPr/>
            </p:nvSpPr>
            <p:spPr>
              <a:xfrm>
                <a:off x="4019550" y="4492625"/>
                <a:ext cx="178435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1784350" h="485775">
                    <a:moveTo>
                      <a:pt x="0" y="121412"/>
                    </a:moveTo>
                    <a:lnTo>
                      <a:pt x="1338326" y="121412"/>
                    </a:lnTo>
                    <a:lnTo>
                      <a:pt x="1338326" y="0"/>
                    </a:lnTo>
                    <a:lnTo>
                      <a:pt x="1784350" y="242950"/>
                    </a:lnTo>
                    <a:lnTo>
                      <a:pt x="1338326" y="485775"/>
                    </a:lnTo>
                    <a:lnTo>
                      <a:pt x="1338326" y="364363"/>
                    </a:lnTo>
                    <a:lnTo>
                      <a:pt x="0" y="364363"/>
                    </a:lnTo>
                    <a:lnTo>
                      <a:pt x="0" y="121412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5" name="object 105"/>
            <p:cNvGrpSpPr/>
            <p:nvPr/>
          </p:nvGrpSpPr>
          <p:grpSpPr>
            <a:xfrm>
              <a:off x="4819713" y="3016187"/>
              <a:ext cx="495300" cy="1851025"/>
              <a:chOff x="3295713" y="3016186"/>
              <a:chExt cx="495300" cy="1851025"/>
            </a:xfrm>
          </p:grpSpPr>
          <p:pic>
            <p:nvPicPr>
              <p:cNvPr id="106" name="object 106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300476" y="3020948"/>
                <a:ext cx="485775" cy="1841500"/>
              </a:xfrm>
              <a:prstGeom prst="rect">
                <a:avLst/>
              </a:prstGeom>
            </p:spPr>
          </p:pic>
          <p:sp>
            <p:nvSpPr>
              <p:cNvPr id="107" name="object 107"/>
              <p:cNvSpPr/>
              <p:nvPr/>
            </p:nvSpPr>
            <p:spPr>
              <a:xfrm>
                <a:off x="3300476" y="3020948"/>
                <a:ext cx="485775" cy="1841500"/>
              </a:xfrm>
              <a:custGeom>
                <a:avLst/>
                <a:gdLst/>
                <a:ahLst/>
                <a:cxnLst/>
                <a:rect l="l" t="t" r="r" b="b"/>
                <a:pathLst>
                  <a:path w="485775" h="1841500">
                    <a:moveTo>
                      <a:pt x="364236" y="0"/>
                    </a:moveTo>
                    <a:lnTo>
                      <a:pt x="364236" y="1381252"/>
                    </a:lnTo>
                    <a:lnTo>
                      <a:pt x="485775" y="1381252"/>
                    </a:lnTo>
                    <a:lnTo>
                      <a:pt x="242824" y="1841500"/>
                    </a:lnTo>
                    <a:lnTo>
                      <a:pt x="0" y="1381252"/>
                    </a:lnTo>
                    <a:lnTo>
                      <a:pt x="121412" y="1381252"/>
                    </a:lnTo>
                    <a:lnTo>
                      <a:pt x="121412" y="0"/>
                    </a:lnTo>
                    <a:lnTo>
                      <a:pt x="364236" y="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8" name="object 108"/>
            <p:cNvGrpSpPr/>
            <p:nvPr/>
          </p:nvGrpSpPr>
          <p:grpSpPr>
            <a:xfrm>
              <a:off x="6986587" y="2673287"/>
              <a:ext cx="457200" cy="1736725"/>
              <a:chOff x="5462587" y="2673286"/>
              <a:chExt cx="457200" cy="1736725"/>
            </a:xfrm>
          </p:grpSpPr>
          <p:pic>
            <p:nvPicPr>
              <p:cNvPr id="109" name="object 109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467350" y="2678048"/>
                <a:ext cx="447675" cy="1727200"/>
              </a:xfrm>
              <a:prstGeom prst="rect">
                <a:avLst/>
              </a:prstGeom>
            </p:spPr>
          </p:pic>
          <p:sp>
            <p:nvSpPr>
              <p:cNvPr id="110" name="object 110"/>
              <p:cNvSpPr/>
              <p:nvPr/>
            </p:nvSpPr>
            <p:spPr>
              <a:xfrm>
                <a:off x="5467350" y="2678048"/>
                <a:ext cx="447675" cy="1727200"/>
              </a:xfrm>
              <a:custGeom>
                <a:avLst/>
                <a:gdLst/>
                <a:ahLst/>
                <a:cxnLst/>
                <a:rect l="l" t="t" r="r" b="b"/>
                <a:pathLst>
                  <a:path w="447675" h="1727200">
                    <a:moveTo>
                      <a:pt x="335788" y="1727200"/>
                    </a:moveTo>
                    <a:lnTo>
                      <a:pt x="335788" y="431800"/>
                    </a:lnTo>
                    <a:lnTo>
                      <a:pt x="447675" y="431800"/>
                    </a:lnTo>
                    <a:lnTo>
                      <a:pt x="223774" y="0"/>
                    </a:lnTo>
                    <a:lnTo>
                      <a:pt x="0" y="431800"/>
                    </a:lnTo>
                    <a:lnTo>
                      <a:pt x="111887" y="431800"/>
                    </a:lnTo>
                    <a:lnTo>
                      <a:pt x="111887" y="1727200"/>
                    </a:lnTo>
                    <a:lnTo>
                      <a:pt x="335788" y="1727200"/>
                    </a:lnTo>
                    <a:close/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11" name="object 111"/>
            <p:cNvSpPr/>
            <p:nvPr/>
          </p:nvSpPr>
          <p:spPr>
            <a:xfrm>
              <a:off x="5283200" y="13970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44"/>
                  </a:lnTo>
                  <a:lnTo>
                    <a:pt x="55959" y="48244"/>
                  </a:lnTo>
                  <a:lnTo>
                    <a:pt x="65335" y="72134"/>
                  </a:lnTo>
                  <a:lnTo>
                    <a:pt x="76200" y="95250"/>
                  </a:lnTo>
                  <a:lnTo>
                    <a:pt x="85725" y="109787"/>
                  </a:lnTo>
                  <a:lnTo>
                    <a:pt x="97631" y="123253"/>
                  </a:lnTo>
                  <a:lnTo>
                    <a:pt x="108346" y="137005"/>
                  </a:lnTo>
                  <a:lnTo>
                    <a:pt x="114300" y="152400"/>
                  </a:lnTo>
                  <a:lnTo>
                    <a:pt x="109138" y="180760"/>
                  </a:lnTo>
                  <a:lnTo>
                    <a:pt x="92249" y="213740"/>
                  </a:lnTo>
                  <a:lnTo>
                    <a:pt x="72098" y="244625"/>
                  </a:lnTo>
                  <a:lnTo>
                    <a:pt x="57150" y="266700"/>
                  </a:lnTo>
                  <a:lnTo>
                    <a:pt x="64911" y="326125"/>
                  </a:lnTo>
                  <a:lnTo>
                    <a:pt x="68438" y="374311"/>
                  </a:lnTo>
                  <a:lnTo>
                    <a:pt x="66674" y="416147"/>
                  </a:lnTo>
                  <a:lnTo>
                    <a:pt x="58561" y="456522"/>
                  </a:lnTo>
                  <a:lnTo>
                    <a:pt x="43038" y="500327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62"/>
                  </a:lnTo>
                  <a:lnTo>
                    <a:pt x="11288" y="702394"/>
                  </a:lnTo>
                  <a:lnTo>
                    <a:pt x="12146" y="704323"/>
                  </a:lnTo>
                  <a:lnTo>
                    <a:pt x="14935" y="713238"/>
                  </a:lnTo>
                  <a:lnTo>
                    <a:pt x="19975" y="730958"/>
                  </a:lnTo>
                  <a:lnTo>
                    <a:pt x="27590" y="759305"/>
                  </a:lnTo>
                  <a:lnTo>
                    <a:pt x="38100" y="800100"/>
                  </a:lnTo>
                  <a:lnTo>
                    <a:pt x="31990" y="851327"/>
                  </a:lnTo>
                  <a:lnTo>
                    <a:pt x="24992" y="902847"/>
                  </a:lnTo>
                  <a:lnTo>
                    <a:pt x="17772" y="954581"/>
                  </a:lnTo>
                  <a:lnTo>
                    <a:pt x="10996" y="1006448"/>
                  </a:lnTo>
                  <a:lnTo>
                    <a:pt x="5331" y="1058369"/>
                  </a:lnTo>
                  <a:lnTo>
                    <a:pt x="1444" y="1110262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035550" y="141605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44"/>
                  </a:lnTo>
                  <a:lnTo>
                    <a:pt x="55959" y="48244"/>
                  </a:lnTo>
                  <a:lnTo>
                    <a:pt x="65335" y="72134"/>
                  </a:lnTo>
                  <a:lnTo>
                    <a:pt x="76200" y="95250"/>
                  </a:lnTo>
                  <a:lnTo>
                    <a:pt x="85725" y="109787"/>
                  </a:lnTo>
                  <a:lnTo>
                    <a:pt x="97631" y="123253"/>
                  </a:lnTo>
                  <a:lnTo>
                    <a:pt x="108346" y="137005"/>
                  </a:lnTo>
                  <a:lnTo>
                    <a:pt x="114300" y="152400"/>
                  </a:lnTo>
                  <a:lnTo>
                    <a:pt x="109138" y="180760"/>
                  </a:lnTo>
                  <a:lnTo>
                    <a:pt x="92249" y="213740"/>
                  </a:lnTo>
                  <a:lnTo>
                    <a:pt x="72098" y="244625"/>
                  </a:lnTo>
                  <a:lnTo>
                    <a:pt x="57150" y="266700"/>
                  </a:lnTo>
                  <a:lnTo>
                    <a:pt x="64911" y="326125"/>
                  </a:lnTo>
                  <a:lnTo>
                    <a:pt x="68438" y="374311"/>
                  </a:lnTo>
                  <a:lnTo>
                    <a:pt x="66674" y="416147"/>
                  </a:lnTo>
                  <a:lnTo>
                    <a:pt x="58561" y="456522"/>
                  </a:lnTo>
                  <a:lnTo>
                    <a:pt x="43038" y="500327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62"/>
                  </a:lnTo>
                  <a:lnTo>
                    <a:pt x="11288" y="702394"/>
                  </a:lnTo>
                  <a:lnTo>
                    <a:pt x="12146" y="704323"/>
                  </a:lnTo>
                  <a:lnTo>
                    <a:pt x="14935" y="713238"/>
                  </a:lnTo>
                  <a:lnTo>
                    <a:pt x="19975" y="730958"/>
                  </a:lnTo>
                  <a:lnTo>
                    <a:pt x="27590" y="759305"/>
                  </a:lnTo>
                  <a:lnTo>
                    <a:pt x="38100" y="800100"/>
                  </a:lnTo>
                  <a:lnTo>
                    <a:pt x="31990" y="851327"/>
                  </a:lnTo>
                  <a:lnTo>
                    <a:pt x="24992" y="902847"/>
                  </a:lnTo>
                  <a:lnTo>
                    <a:pt x="17772" y="954581"/>
                  </a:lnTo>
                  <a:lnTo>
                    <a:pt x="10996" y="1006448"/>
                  </a:lnTo>
                  <a:lnTo>
                    <a:pt x="5331" y="1058369"/>
                  </a:lnTo>
                  <a:lnTo>
                    <a:pt x="1444" y="1110262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285101" y="14177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7973" y="0"/>
                  </a:moveTo>
                  <a:lnTo>
                    <a:pt x="47051" y="24026"/>
                  </a:lnTo>
                  <a:lnTo>
                    <a:pt x="55832" y="48196"/>
                  </a:lnTo>
                  <a:lnTo>
                    <a:pt x="65208" y="72080"/>
                  </a:lnTo>
                  <a:lnTo>
                    <a:pt x="76073" y="95250"/>
                  </a:lnTo>
                  <a:lnTo>
                    <a:pt x="85598" y="109733"/>
                  </a:lnTo>
                  <a:lnTo>
                    <a:pt x="97504" y="123205"/>
                  </a:lnTo>
                  <a:lnTo>
                    <a:pt x="108219" y="136987"/>
                  </a:lnTo>
                  <a:lnTo>
                    <a:pt x="114173" y="152400"/>
                  </a:lnTo>
                  <a:lnTo>
                    <a:pt x="109065" y="180742"/>
                  </a:lnTo>
                  <a:lnTo>
                    <a:pt x="92170" y="213693"/>
                  </a:lnTo>
                  <a:lnTo>
                    <a:pt x="71989" y="244572"/>
                  </a:lnTo>
                  <a:lnTo>
                    <a:pt x="57023" y="266700"/>
                  </a:lnTo>
                  <a:lnTo>
                    <a:pt x="64784" y="326116"/>
                  </a:lnTo>
                  <a:lnTo>
                    <a:pt x="68316" y="374283"/>
                  </a:lnTo>
                  <a:lnTo>
                    <a:pt x="66563" y="416099"/>
                  </a:lnTo>
                  <a:lnTo>
                    <a:pt x="58471" y="456466"/>
                  </a:lnTo>
                  <a:lnTo>
                    <a:pt x="42985" y="500282"/>
                  </a:lnTo>
                  <a:lnTo>
                    <a:pt x="19050" y="552450"/>
                  </a:lnTo>
                  <a:lnTo>
                    <a:pt x="24685" y="581025"/>
                  </a:lnTo>
                  <a:lnTo>
                    <a:pt x="30892" y="609600"/>
                  </a:lnTo>
                  <a:lnTo>
                    <a:pt x="35909" y="638175"/>
                  </a:lnTo>
                  <a:lnTo>
                    <a:pt x="37973" y="666750"/>
                  </a:lnTo>
                  <a:lnTo>
                    <a:pt x="37223" y="698940"/>
                  </a:lnTo>
                  <a:lnTo>
                    <a:pt x="11218" y="702366"/>
                  </a:lnTo>
                  <a:lnTo>
                    <a:pt x="12074" y="704303"/>
                  </a:lnTo>
                  <a:lnTo>
                    <a:pt x="14856" y="713225"/>
                  </a:lnTo>
                  <a:lnTo>
                    <a:pt x="19886" y="730952"/>
                  </a:lnTo>
                  <a:lnTo>
                    <a:pt x="27485" y="759303"/>
                  </a:lnTo>
                  <a:lnTo>
                    <a:pt x="37973" y="800100"/>
                  </a:lnTo>
                  <a:lnTo>
                    <a:pt x="31910" y="851287"/>
                  </a:lnTo>
                  <a:lnTo>
                    <a:pt x="24946" y="902792"/>
                  </a:lnTo>
                  <a:lnTo>
                    <a:pt x="17748" y="954528"/>
                  </a:lnTo>
                  <a:lnTo>
                    <a:pt x="10986" y="1006408"/>
                  </a:lnTo>
                  <a:lnTo>
                    <a:pt x="5328" y="1058346"/>
                  </a:lnTo>
                  <a:lnTo>
                    <a:pt x="1443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475601" y="14177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7973" y="0"/>
                  </a:moveTo>
                  <a:lnTo>
                    <a:pt x="47051" y="24026"/>
                  </a:lnTo>
                  <a:lnTo>
                    <a:pt x="55832" y="48196"/>
                  </a:lnTo>
                  <a:lnTo>
                    <a:pt x="65208" y="72080"/>
                  </a:lnTo>
                  <a:lnTo>
                    <a:pt x="76073" y="95250"/>
                  </a:lnTo>
                  <a:lnTo>
                    <a:pt x="85598" y="109733"/>
                  </a:lnTo>
                  <a:lnTo>
                    <a:pt x="97504" y="123205"/>
                  </a:lnTo>
                  <a:lnTo>
                    <a:pt x="108219" y="136987"/>
                  </a:lnTo>
                  <a:lnTo>
                    <a:pt x="114173" y="152400"/>
                  </a:lnTo>
                  <a:lnTo>
                    <a:pt x="109065" y="180742"/>
                  </a:lnTo>
                  <a:lnTo>
                    <a:pt x="92170" y="213693"/>
                  </a:lnTo>
                  <a:lnTo>
                    <a:pt x="71989" y="244572"/>
                  </a:lnTo>
                  <a:lnTo>
                    <a:pt x="57023" y="266700"/>
                  </a:lnTo>
                  <a:lnTo>
                    <a:pt x="64784" y="326116"/>
                  </a:lnTo>
                  <a:lnTo>
                    <a:pt x="68316" y="374283"/>
                  </a:lnTo>
                  <a:lnTo>
                    <a:pt x="66563" y="416099"/>
                  </a:lnTo>
                  <a:lnTo>
                    <a:pt x="58471" y="456466"/>
                  </a:lnTo>
                  <a:lnTo>
                    <a:pt x="42985" y="500282"/>
                  </a:lnTo>
                  <a:lnTo>
                    <a:pt x="19050" y="552450"/>
                  </a:lnTo>
                  <a:lnTo>
                    <a:pt x="24685" y="581025"/>
                  </a:lnTo>
                  <a:lnTo>
                    <a:pt x="30892" y="609600"/>
                  </a:lnTo>
                  <a:lnTo>
                    <a:pt x="35909" y="638175"/>
                  </a:lnTo>
                  <a:lnTo>
                    <a:pt x="37973" y="666750"/>
                  </a:lnTo>
                  <a:lnTo>
                    <a:pt x="37223" y="698940"/>
                  </a:lnTo>
                  <a:lnTo>
                    <a:pt x="11218" y="702366"/>
                  </a:lnTo>
                  <a:lnTo>
                    <a:pt x="12074" y="704303"/>
                  </a:lnTo>
                  <a:lnTo>
                    <a:pt x="14856" y="713225"/>
                  </a:lnTo>
                  <a:lnTo>
                    <a:pt x="19886" y="730952"/>
                  </a:lnTo>
                  <a:lnTo>
                    <a:pt x="27485" y="759303"/>
                  </a:lnTo>
                  <a:lnTo>
                    <a:pt x="37973" y="800100"/>
                  </a:lnTo>
                  <a:lnTo>
                    <a:pt x="31910" y="851287"/>
                  </a:lnTo>
                  <a:lnTo>
                    <a:pt x="24946" y="902792"/>
                  </a:lnTo>
                  <a:lnTo>
                    <a:pt x="17748" y="954528"/>
                  </a:lnTo>
                  <a:lnTo>
                    <a:pt x="10986" y="1006408"/>
                  </a:lnTo>
                  <a:lnTo>
                    <a:pt x="5328" y="1058346"/>
                  </a:lnTo>
                  <a:lnTo>
                    <a:pt x="1443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524500" y="1389125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715000" y="1389125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943600" y="1408175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91250" y="1389125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421501" y="14050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612001" y="14050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840601" y="142405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088251" y="1405000"/>
              <a:ext cx="114300" cy="1162050"/>
            </a:xfrm>
            <a:custGeom>
              <a:avLst/>
              <a:gdLst/>
              <a:ahLst/>
              <a:cxnLst/>
              <a:rect l="l" t="t" r="r" b="b"/>
              <a:pathLst>
                <a:path w="114300" h="1162050">
                  <a:moveTo>
                    <a:pt x="38100" y="0"/>
                  </a:moveTo>
                  <a:lnTo>
                    <a:pt x="47178" y="24026"/>
                  </a:lnTo>
                  <a:lnTo>
                    <a:pt x="55959" y="48196"/>
                  </a:lnTo>
                  <a:lnTo>
                    <a:pt x="65335" y="72080"/>
                  </a:lnTo>
                  <a:lnTo>
                    <a:pt x="76200" y="95250"/>
                  </a:lnTo>
                  <a:lnTo>
                    <a:pt x="85725" y="109733"/>
                  </a:lnTo>
                  <a:lnTo>
                    <a:pt x="97631" y="123205"/>
                  </a:lnTo>
                  <a:lnTo>
                    <a:pt x="108346" y="136987"/>
                  </a:lnTo>
                  <a:lnTo>
                    <a:pt x="114300" y="152400"/>
                  </a:lnTo>
                  <a:lnTo>
                    <a:pt x="109138" y="180742"/>
                  </a:lnTo>
                  <a:lnTo>
                    <a:pt x="92249" y="213693"/>
                  </a:lnTo>
                  <a:lnTo>
                    <a:pt x="72098" y="244572"/>
                  </a:lnTo>
                  <a:lnTo>
                    <a:pt x="57150" y="266700"/>
                  </a:lnTo>
                  <a:lnTo>
                    <a:pt x="64911" y="326116"/>
                  </a:lnTo>
                  <a:lnTo>
                    <a:pt x="68438" y="374283"/>
                  </a:lnTo>
                  <a:lnTo>
                    <a:pt x="66674" y="416099"/>
                  </a:lnTo>
                  <a:lnTo>
                    <a:pt x="58561" y="456466"/>
                  </a:lnTo>
                  <a:lnTo>
                    <a:pt x="43038" y="500282"/>
                  </a:lnTo>
                  <a:lnTo>
                    <a:pt x="19050" y="552450"/>
                  </a:lnTo>
                  <a:lnTo>
                    <a:pt x="24705" y="581025"/>
                  </a:lnTo>
                  <a:lnTo>
                    <a:pt x="30956" y="609600"/>
                  </a:lnTo>
                  <a:lnTo>
                    <a:pt x="36016" y="638175"/>
                  </a:lnTo>
                  <a:lnTo>
                    <a:pt x="38100" y="666750"/>
                  </a:lnTo>
                  <a:lnTo>
                    <a:pt x="37349" y="698940"/>
                  </a:lnTo>
                  <a:lnTo>
                    <a:pt x="11288" y="702366"/>
                  </a:lnTo>
                  <a:lnTo>
                    <a:pt x="12146" y="704303"/>
                  </a:lnTo>
                  <a:lnTo>
                    <a:pt x="14935" y="713225"/>
                  </a:lnTo>
                  <a:lnTo>
                    <a:pt x="19975" y="730952"/>
                  </a:lnTo>
                  <a:lnTo>
                    <a:pt x="27590" y="759303"/>
                  </a:lnTo>
                  <a:lnTo>
                    <a:pt x="38100" y="800100"/>
                  </a:lnTo>
                  <a:lnTo>
                    <a:pt x="31990" y="851287"/>
                  </a:lnTo>
                  <a:lnTo>
                    <a:pt x="24992" y="902792"/>
                  </a:lnTo>
                  <a:lnTo>
                    <a:pt x="17772" y="954528"/>
                  </a:lnTo>
                  <a:lnTo>
                    <a:pt x="10996" y="1006408"/>
                  </a:lnTo>
                  <a:lnTo>
                    <a:pt x="5331" y="1058346"/>
                  </a:lnTo>
                  <a:lnTo>
                    <a:pt x="1444" y="1110256"/>
                  </a:lnTo>
                  <a:lnTo>
                    <a:pt x="0" y="116205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 txBox="1"/>
            <p:nvPr/>
          </p:nvSpPr>
          <p:spPr>
            <a:xfrm>
              <a:off x="8220456" y="4978401"/>
              <a:ext cx="1659889" cy="1295938"/>
            </a:xfrm>
            <a:prstGeom prst="rect">
              <a:avLst/>
            </a:prstGeom>
          </p:spPr>
          <p:txBody>
            <a:bodyPr vert="horz" wrap="square" lIns="0" tIns="240029" rIns="0" bIns="0" rtlCol="0">
              <a:spAutoFit/>
            </a:bodyPr>
            <a:lstStyle/>
            <a:p>
              <a:pPr marL="12700">
                <a:spcBef>
                  <a:spcPts val="1889"/>
                </a:spcBef>
              </a:pPr>
              <a:r>
                <a:rPr lang="es-ES" sz="2800" b="1" spc="90" dirty="0">
                  <a:solidFill>
                    <a:srgbClr val="000066"/>
                  </a:solidFill>
                  <a:latin typeface="Tahoma"/>
                  <a:cs typeface="Tahoma"/>
                </a:rPr>
                <a:t>Pérdidas</a:t>
              </a:r>
              <a:endParaRPr lang="es-ES" sz="2800" b="1" dirty="0">
                <a:latin typeface="Tahoma"/>
                <a:cs typeface="Tahoma"/>
              </a:endParaRPr>
            </a:p>
            <a:p>
              <a:pPr marL="12700">
                <a:spcBef>
                  <a:spcPts val="1889"/>
                </a:spcBef>
              </a:pPr>
              <a:r>
                <a:rPr sz="2800" b="1" spc="105" dirty="0" err="1" smtClean="0">
                  <a:solidFill>
                    <a:srgbClr val="000066"/>
                  </a:solidFill>
                  <a:latin typeface="Tahoma"/>
                  <a:cs typeface="Tahoma"/>
                </a:rPr>
                <a:t>Histéresis</a:t>
              </a:r>
              <a:endParaRPr sz="2800" b="1" dirty="0">
                <a:latin typeface="Tahoma"/>
                <a:cs typeface="Tahoma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03228" y="457200"/>
            <a:ext cx="43008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800" b="1" spc="90" dirty="0" smtClean="0">
                <a:solidFill>
                  <a:srgbClr val="0070C0"/>
                </a:solidFill>
              </a:rPr>
              <a:t>C</a:t>
            </a:r>
            <a:r>
              <a:rPr sz="2800" b="1" spc="90" dirty="0" err="1" smtClean="0">
                <a:solidFill>
                  <a:srgbClr val="0070C0"/>
                </a:solidFill>
              </a:rPr>
              <a:t>orrientes</a:t>
            </a:r>
            <a:r>
              <a:rPr sz="2800" b="1" spc="-135" dirty="0" smtClean="0">
                <a:solidFill>
                  <a:srgbClr val="0070C0"/>
                </a:solidFill>
              </a:rPr>
              <a:t> </a:t>
            </a:r>
            <a:r>
              <a:rPr sz="2800" b="1" spc="110" dirty="0">
                <a:solidFill>
                  <a:srgbClr val="0070C0"/>
                </a:solidFill>
              </a:rPr>
              <a:t>de</a:t>
            </a:r>
            <a:r>
              <a:rPr sz="2800" b="1" spc="-135" dirty="0">
                <a:solidFill>
                  <a:srgbClr val="0070C0"/>
                </a:solidFill>
              </a:rPr>
              <a:t> </a:t>
            </a:r>
            <a:r>
              <a:rPr sz="2800" b="1" spc="80" dirty="0">
                <a:solidFill>
                  <a:srgbClr val="0070C0"/>
                </a:solidFill>
              </a:rPr>
              <a:t>Foucault</a:t>
            </a:r>
            <a:endParaRPr sz="2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55" y="900911"/>
            <a:ext cx="10820400" cy="570835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55600" marR="5080" indent="-343535" algn="just">
              <a:lnSpc>
                <a:spcPct val="119100"/>
              </a:lnSpc>
              <a:spcBef>
                <a:spcPts val="150"/>
              </a:spcBef>
              <a:buSzPct val="146341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b="1" i="1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orrientes</a:t>
            </a:r>
            <a:r>
              <a:rPr sz="2800" b="1" i="1" spc="-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Foucault</a:t>
            </a:r>
            <a:r>
              <a:rPr lang="es-ES" sz="2800" b="1" i="1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inducido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0485" indent="-343535" algn="just">
              <a:lnSpc>
                <a:spcPct val="104400"/>
              </a:lnSpc>
              <a:spcBef>
                <a:spcPts val="780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magnético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cambiante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12395" indent="-343535" algn="just">
              <a:lnSpc>
                <a:spcPct val="114300"/>
              </a:lnSpc>
              <a:spcBef>
                <a:spcPts val="680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85750" indent="-343535" algn="just">
              <a:spcBef>
                <a:spcPts val="78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6835" indent="-343535" algn="just">
              <a:lnSpc>
                <a:spcPct val="120000"/>
              </a:lnSpc>
              <a:spcBef>
                <a:spcPts val="64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Foucault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laminando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transformador,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utilizando acero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silicio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grabando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láser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superficie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xfrm>
            <a:off x="3575051" y="367172"/>
            <a:ext cx="5340349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lang="es-ES" sz="2800" b="1" i="1" u="sng" spc="15" dirty="0" smtClean="0">
                <a:solidFill>
                  <a:srgbClr val="0070C0"/>
                </a:solidFill>
                <a:uFill>
                  <a:solidFill>
                    <a:srgbClr val="7F0000"/>
                  </a:solidFill>
                </a:uFill>
                <a:latin typeface="Trebuchet MS"/>
                <a:cs typeface="Trebuchet MS"/>
              </a:rPr>
              <a:t>Perdidas del Transformador</a:t>
            </a:r>
            <a:endParaRPr sz="2800" b="1" dirty="0">
              <a:solidFill>
                <a:srgbClr val="0070C0"/>
              </a:solidFill>
              <a:latin typeface="Trebuchet MS"/>
              <a:cs typeface="Trebuchet M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973195" y="956184"/>
            <a:ext cx="29210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185" algn="ctr">
              <a:spcBef>
                <a:spcPts val="100"/>
              </a:spcBef>
            </a:pPr>
            <a:r>
              <a:rPr sz="2800" b="1" spc="50" dirty="0">
                <a:solidFill>
                  <a:srgbClr val="0070C0"/>
                </a:solidFill>
                <a:latin typeface="Tahoma"/>
                <a:cs typeface="Tahoma"/>
              </a:rPr>
              <a:t>(Pérdidas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0070C0"/>
                </a:solidFill>
                <a:latin typeface="Tahoma"/>
                <a:cs typeface="Tahoma"/>
              </a:rPr>
              <a:t>de</a:t>
            </a:r>
            <a:r>
              <a:rPr sz="2800" b="1" spc="-114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800" b="1" spc="45" dirty="0" err="1">
                <a:solidFill>
                  <a:srgbClr val="0070C0"/>
                </a:solidFill>
                <a:latin typeface="Tahoma"/>
                <a:cs typeface="Tahoma"/>
              </a:rPr>
              <a:t>núcleo</a:t>
            </a:r>
            <a:r>
              <a:rPr sz="2800" b="1" spc="45" dirty="0" smtClean="0">
                <a:solidFill>
                  <a:srgbClr val="0070C0"/>
                </a:solidFill>
                <a:latin typeface="Tahoma"/>
                <a:cs typeface="Tahoma"/>
              </a:rPr>
              <a:t>)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pic>
        <p:nvPicPr>
          <p:cNvPr id="123" name="Imagen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30782"/>
            <a:ext cx="8153400" cy="44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96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3200" y="665607"/>
            <a:ext cx="7010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pt-BR" sz="32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lang="pt-BR" sz="3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pt-BR" sz="3200" b="1" spc="-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 </a:t>
            </a:r>
            <a:r>
              <a:rPr lang="pt-BR" sz="32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 </a:t>
            </a:r>
            <a:r>
              <a:rPr lang="pt-BR" sz="3200" b="1" spc="-35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pt-BR" sz="32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</a:t>
            </a:r>
            <a:r>
              <a:rPr lang="pt-BR" sz="3200" b="1" spc="-35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rdida</a:t>
            </a:r>
            <a:r>
              <a:rPr lang="pt-BR" sz="3200" b="1" spc="-3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3200" b="1" spc="2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I²</a:t>
            </a:r>
            <a:r>
              <a:rPr lang="pt-BR" sz="3200" b="1" spc="-2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R)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795079"/>
            <a:ext cx="10820400" cy="387888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469265" indent="-343535" algn="just">
              <a:lnSpc>
                <a:spcPct val="144100"/>
              </a:lnSpc>
              <a:spcBef>
                <a:spcPts val="110"/>
              </a:spcBef>
              <a:buSzPct val="139130"/>
              <a:buFont typeface="Tahoma"/>
              <a:buChar char="•"/>
              <a:tabLst>
                <a:tab pos="356235" algn="l"/>
              </a:tabLst>
            </a:pP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 de </a:t>
            </a:r>
            <a:r>
              <a:rPr sz="2800" b="1" i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 </a:t>
            </a:r>
            <a:r>
              <a:rPr sz="2800"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i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2800" b="1" i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</a:t>
            </a:r>
            <a:r>
              <a:rPr lang="es-ES" sz="28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</a:t>
            </a:r>
            <a:r>
              <a:rPr lang="es-ES" sz="2800" b="1" i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rdida</a:t>
            </a:r>
            <a:r>
              <a:rPr sz="2800" b="1" i="1" spc="-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ES" sz="2800" b="1" i="1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²</a:t>
            </a:r>
            <a:r>
              <a:rPr sz="2800" b="1" i="1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R)</a:t>
            </a:r>
            <a:r>
              <a:rPr lang="es-ES" sz="2800" b="1" i="1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onvertida</a:t>
            </a:r>
            <a:r>
              <a:rPr sz="2800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fluye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69265" indent="-343535" algn="just">
              <a:lnSpc>
                <a:spcPct val="144100"/>
              </a:lnSpc>
              <a:spcBef>
                <a:spcPts val="110"/>
              </a:spcBef>
              <a:buSzPct val="139130"/>
              <a:buFont typeface="Tahoma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60000"/>
              </a:lnSpc>
              <a:spcBef>
                <a:spcPts val="730"/>
              </a:spcBef>
              <a:buSzPct val="160000"/>
              <a:buChar char="•"/>
              <a:tabLst>
                <a:tab pos="356235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bject 124"/>
          <p:cNvSpPr txBox="1">
            <a:spLocks noGrp="1"/>
          </p:cNvSpPr>
          <p:nvPr>
            <p:ph type="title"/>
          </p:nvPr>
        </p:nvSpPr>
        <p:spPr>
          <a:xfrm>
            <a:off x="1047675" y="367172"/>
            <a:ext cx="9482596" cy="5071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spcBef>
                <a:spcPts val="114"/>
              </a:spcBef>
            </a:pPr>
            <a:r>
              <a:rPr lang="es-ES" sz="3200" b="1" i="1" u="sng" spc="15" dirty="0" smtClean="0">
                <a:solidFill>
                  <a:srgbClr val="0070C0"/>
                </a:solidFill>
                <a:uFill>
                  <a:solidFill>
                    <a:srgbClr val="7F0000"/>
                  </a:solidFill>
                </a:uFill>
                <a:latin typeface="Trebuchet MS"/>
                <a:cs typeface="Trebuchet MS"/>
              </a:rPr>
              <a:t>Perdidas del Transformador</a:t>
            </a:r>
            <a:endParaRPr sz="3200" b="1" dirty="0">
              <a:solidFill>
                <a:srgbClr val="0070C0"/>
              </a:solidFill>
              <a:latin typeface="Trebuchet MS"/>
              <a:cs typeface="Trebuchet MS"/>
            </a:endParaRPr>
          </a:p>
        </p:txBody>
      </p:sp>
      <p:sp>
        <p:nvSpPr>
          <p:cNvPr id="124" name="object 125"/>
          <p:cNvSpPr txBox="1"/>
          <p:nvPr/>
        </p:nvSpPr>
        <p:spPr>
          <a:xfrm>
            <a:off x="2590800" y="956184"/>
            <a:ext cx="589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185" algn="ctr">
              <a:spcBef>
                <a:spcPts val="100"/>
              </a:spcBef>
            </a:pPr>
            <a:r>
              <a:rPr sz="2800" b="1" spc="50" dirty="0">
                <a:solidFill>
                  <a:srgbClr val="0070C0"/>
                </a:solidFill>
                <a:latin typeface="Tahoma"/>
                <a:cs typeface="Tahoma"/>
              </a:rPr>
              <a:t>(</a:t>
            </a:r>
            <a:r>
              <a:rPr sz="2800" b="1" spc="50" dirty="0" err="1">
                <a:solidFill>
                  <a:srgbClr val="0070C0"/>
                </a:solidFill>
                <a:latin typeface="Tahoma"/>
                <a:cs typeface="Tahoma"/>
              </a:rPr>
              <a:t>Pérdidas</a:t>
            </a:r>
            <a:r>
              <a:rPr sz="2800" b="1" spc="-12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2800" b="1" spc="80" dirty="0" smtClean="0">
                <a:solidFill>
                  <a:srgbClr val="0070C0"/>
                </a:solidFill>
                <a:latin typeface="Tahoma"/>
                <a:cs typeface="Tahoma"/>
              </a:rPr>
              <a:t>en el Cobre I²R</a:t>
            </a:r>
            <a:endParaRPr sz="28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pic>
        <p:nvPicPr>
          <p:cNvPr id="125" name="Imagen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709737"/>
            <a:ext cx="8853871" cy="461486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2136" y="609600"/>
            <a:ext cx="6629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Pérdidas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del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transformador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981200"/>
            <a:ext cx="10896599" cy="3549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spcBef>
                <a:spcPts val="100"/>
              </a:spcBef>
              <a:buSzPct val="152380"/>
              <a:buChar char="•"/>
              <a:tabLst>
                <a:tab pos="355600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usuarios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Grandes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cuantifican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fabricantes.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9220" indent="-342900" algn="just">
              <a:buSzPct val="123076"/>
              <a:buChar char="•"/>
              <a:tabLst>
                <a:tab pos="355600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fabricantes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diseñan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minimizará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costos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acero,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aluminio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spc="-1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09220" indent="-342900" algn="just">
              <a:buSzPct val="123076"/>
              <a:buChar char="•"/>
              <a:tabLst>
                <a:tab pos="35560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57834" indent="-342900" algn="just">
              <a:spcBef>
                <a:spcPts val="685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propiedad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comprador,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incluidas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295400"/>
            <a:ext cx="10820400" cy="5345566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2900" algn="just">
              <a:spcBef>
                <a:spcPts val="530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765810" lvl="1" indent="-457200" algn="just">
              <a:lnSpc>
                <a:spcPts val="3020"/>
              </a:lnSpc>
              <a:spcBef>
                <a:spcPts val="940"/>
              </a:spcBef>
              <a:buSzPct val="147368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b="1" i="1" spc="8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b="1" i="1" spc="-9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9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9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cuadrado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(principalmente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5080" lvl="1" indent="-457200" algn="just">
              <a:lnSpc>
                <a:spcPts val="3020"/>
              </a:lnSpc>
              <a:spcBef>
                <a:spcPts val="680"/>
              </a:spcBef>
              <a:buSzPct val="147368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b="1" i="1" spc="8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b="1" i="1" spc="-10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b="1" i="1" spc="-1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5" dirty="0" err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lang="es-ES" sz="2800" b="1" i="1" spc="35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en vacío</a:t>
            </a:r>
            <a:r>
              <a:rPr sz="2800" spc="3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vez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(principalmente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spcBef>
                <a:spcPts val="40"/>
              </a:spcBef>
              <a:buFont typeface="Tahoma"/>
              <a:buChar char="–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940435" indent="-342900" algn="just">
              <a:lnSpc>
                <a:spcPct val="151600"/>
              </a:lnSpc>
              <a:buSzPct val="168421"/>
              <a:buChar char="•"/>
              <a:tabLst>
                <a:tab pos="355600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usuarios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lvl="1" indent="-457200" algn="just">
              <a:spcBef>
                <a:spcPts val="610"/>
              </a:spcBef>
              <a:buSzPct val="16470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vatio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K1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lvl="1" indent="-457200" algn="just">
              <a:spcBef>
                <a:spcPts val="340"/>
              </a:spcBef>
              <a:buSzPct val="175000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vatio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3112136" y="609600"/>
            <a:ext cx="6629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Pérdidas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del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transformador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760854"/>
            <a:ext cx="10896599" cy="3047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spcBef>
                <a:spcPts val="100"/>
              </a:spcBef>
              <a:buSzPct val="160000"/>
              <a:buChar char="•"/>
              <a:tabLst>
                <a:tab pos="355600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usuarios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ofertas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algn="just">
              <a:spcBef>
                <a:spcPts val="1440"/>
              </a:spcBef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propiedad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(TOC)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algn="just">
              <a:spcBef>
                <a:spcPts val="144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93750" indent="-342900" algn="just">
              <a:lnSpc>
                <a:spcPct val="160000"/>
              </a:lnSpc>
              <a:spcBef>
                <a:spcPts val="770"/>
              </a:spcBef>
              <a:buSzPct val="160000"/>
              <a:buChar char="•"/>
              <a:tabLst>
                <a:tab pos="35560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TOC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K1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Pérdida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3112136" y="609600"/>
            <a:ext cx="6629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Pérdidas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del</a:t>
            </a:r>
            <a:r>
              <a:rPr sz="3200" b="1" spc="-150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transformador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86441" y="533400"/>
            <a:ext cx="460425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45" dirty="0">
                <a:solidFill>
                  <a:srgbClr val="0070C0"/>
                </a:solidFill>
              </a:rPr>
              <a:t>Control</a:t>
            </a:r>
            <a:r>
              <a:rPr sz="3200" b="1" spc="-200" dirty="0">
                <a:solidFill>
                  <a:srgbClr val="0070C0"/>
                </a:solidFill>
              </a:rPr>
              <a:t> </a:t>
            </a:r>
            <a:r>
              <a:rPr sz="3200" b="1" spc="155" dirty="0">
                <a:solidFill>
                  <a:srgbClr val="0070C0"/>
                </a:solidFill>
              </a:rPr>
              <a:t>de</a:t>
            </a:r>
            <a:r>
              <a:rPr sz="3200" b="1" spc="-195" dirty="0">
                <a:solidFill>
                  <a:srgbClr val="0070C0"/>
                </a:solidFill>
              </a:rPr>
              <a:t> </a:t>
            </a:r>
            <a:r>
              <a:rPr sz="3200" b="1" spc="80" dirty="0">
                <a:solidFill>
                  <a:srgbClr val="0070C0"/>
                </a:solidFill>
              </a:rPr>
              <a:t>voltaje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370" y="1049105"/>
            <a:ext cx="10820400" cy="5785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87500"/>
              <a:buChar char="•"/>
              <a:tabLst>
                <a:tab pos="355600" algn="l"/>
                <a:tab pos="356235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ía</a:t>
            </a:r>
            <a:r>
              <a:rPr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contienen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muchos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5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TAPs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lnSpc>
                <a:spcPct val="126600"/>
              </a:lnSpc>
              <a:spcBef>
                <a:spcPts val="735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2800" b="1" i="1" spc="4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</a:t>
            </a: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algún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43280" indent="-343535" algn="just">
              <a:lnSpc>
                <a:spcPct val="122800"/>
              </a:lnSpc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corriente 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8735" indent="-343535" algn="just">
              <a:lnSpc>
                <a:spcPct val="164900"/>
              </a:lnSpc>
              <a:spcBef>
                <a:spcPts val="675"/>
              </a:spcBef>
              <a:buSzPct val="187500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poco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frecuentes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(p.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ej.,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crecimiento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variaciones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estacionales),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 de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sz="2800" b="1" i="1" spc="3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cambiadores </a:t>
            </a:r>
            <a:r>
              <a:rPr sz="2800" b="1" i="1" spc="1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2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TAPs</a:t>
            </a:r>
            <a:r>
              <a:rPr sz="2800" b="1" i="1" spc="-5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desenergizados</a:t>
            </a:r>
            <a:r>
              <a:rPr sz="2800" b="1" i="1" spc="-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b="1" i="1" spc="-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600200"/>
            <a:ext cx="2156206" cy="23594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9800" y="4114800"/>
            <a:ext cx="1981200" cy="2133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0200" y="1371600"/>
            <a:ext cx="3733800" cy="4572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24200" y="457200"/>
            <a:ext cx="5562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Cambiadores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de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105" dirty="0">
                <a:solidFill>
                  <a:srgbClr val="0070C0"/>
                </a:solidFill>
              </a:rPr>
              <a:t>tomas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219200"/>
            <a:ext cx="10820400" cy="5639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spcBef>
                <a:spcPts val="100"/>
              </a:spcBef>
              <a:buSzPct val="160000"/>
              <a:buChar char="•"/>
              <a:tabLst>
                <a:tab pos="355600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necesario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frecuentes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voltaje,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4965" marR="285750" algn="just">
              <a:lnSpc>
                <a:spcPct val="157000"/>
              </a:lnSpc>
              <a:spcBef>
                <a:spcPts val="70"/>
              </a:spcBef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desenergizar,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usan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con </a:t>
            </a:r>
            <a:r>
              <a:rPr sz="2800" b="1" i="1" spc="4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spc="-4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tomas</a:t>
            </a:r>
            <a:r>
              <a:rPr sz="2800" b="1" i="1" spc="-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5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i="1" spc="-5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(LTC</a:t>
            </a:r>
            <a:r>
              <a:rPr sz="2800" b="1" i="1" spc="5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spcBef>
                <a:spcPts val="2000"/>
              </a:spcBef>
              <a:buSzPct val="145454"/>
              <a:buChar char="•"/>
              <a:tabLst>
                <a:tab pos="355600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LTC,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denominan</a:t>
            </a:r>
            <a:r>
              <a:rPr lang="es-ES" sz="2800" spc="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con </a:t>
            </a:r>
            <a:r>
              <a:rPr sz="2800" b="1" i="1" spc="-5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spc="-8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7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tomas</a:t>
            </a:r>
            <a:r>
              <a:rPr sz="2800" b="1" i="1" spc="-8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sz="2800" b="1" i="1" spc="-7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b="1" i="1" spc="-8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(TCUL</a:t>
            </a:r>
            <a:r>
              <a:rPr sz="2800" b="1" i="1" spc="4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b="1" i="1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b="1" i="1" spc="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4965" algn="just">
              <a:spcBef>
                <a:spcPts val="1100"/>
              </a:spcBef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220470" indent="-342900" algn="just">
              <a:lnSpc>
                <a:spcPct val="142800"/>
              </a:lnSpc>
              <a:spcBef>
                <a:spcPts val="670"/>
              </a:spcBef>
              <a:buSzPct val="139130"/>
              <a:buFont typeface="Tahoma"/>
              <a:buChar char="•"/>
              <a:tabLst>
                <a:tab pos="355600" algn="l"/>
              </a:tabLst>
            </a:pPr>
            <a:r>
              <a:rPr sz="2800" b="1" i="1" spc="-18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LTC</a:t>
            </a:r>
            <a:r>
              <a:rPr lang="es-ES" sz="2800" b="1" i="1" spc="-18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operar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utomáticamente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remoto.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6"/>
          <p:cNvSpPr txBox="1">
            <a:spLocks/>
          </p:cNvSpPr>
          <p:nvPr/>
        </p:nvSpPr>
        <p:spPr>
          <a:xfrm>
            <a:off x="3124200" y="457200"/>
            <a:ext cx="5562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100" smtClean="0">
                <a:solidFill>
                  <a:srgbClr val="0070C0"/>
                </a:solidFill>
              </a:rPr>
              <a:t>Cambiadores</a:t>
            </a:r>
            <a:r>
              <a:rPr lang="es-ES" sz="3200" b="1" kern="0" spc="-145" smtClean="0">
                <a:solidFill>
                  <a:srgbClr val="0070C0"/>
                </a:solidFill>
              </a:rPr>
              <a:t> </a:t>
            </a:r>
            <a:r>
              <a:rPr lang="es-ES" sz="3200" b="1" kern="0" spc="100" smtClean="0">
                <a:solidFill>
                  <a:srgbClr val="0070C0"/>
                </a:solidFill>
              </a:rPr>
              <a:t>de</a:t>
            </a:r>
            <a:r>
              <a:rPr lang="es-ES" sz="3200" b="1" kern="0" spc="-140" smtClean="0">
                <a:solidFill>
                  <a:srgbClr val="0070C0"/>
                </a:solidFill>
              </a:rPr>
              <a:t> </a:t>
            </a:r>
            <a:r>
              <a:rPr lang="es-ES" sz="3200" b="1" kern="0" spc="105" smtClean="0">
                <a:solidFill>
                  <a:srgbClr val="0070C0"/>
                </a:solidFill>
              </a:rPr>
              <a:t>tomas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828800"/>
            <a:ext cx="10744200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82625" indent="-343535" algn="just"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cambiador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de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tomas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es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operado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por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motor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que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responde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la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configuración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relé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para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mantener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 </a:t>
            </a:r>
            <a:r>
              <a:rPr sz="2800" spc="-640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voltaje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nivel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5" dirty="0" err="1">
                <a:latin typeface="Tahoma"/>
                <a:cs typeface="Tahoma"/>
              </a:rPr>
              <a:t>predeterminado</a:t>
            </a:r>
            <a:r>
              <a:rPr sz="2800" spc="95" dirty="0" smtClean="0">
                <a:latin typeface="Tahoma"/>
                <a:cs typeface="Tahoma"/>
              </a:rPr>
              <a:t>.</a:t>
            </a:r>
            <a:endParaRPr lang="es-ES" sz="2800" spc="95" dirty="0" smtClean="0">
              <a:latin typeface="Tahoma"/>
              <a:cs typeface="Tahoma"/>
            </a:endParaRPr>
          </a:p>
          <a:p>
            <a:pPr marL="355600" marR="682625" indent="-343535" algn="just"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endParaRPr lang="es-ES" sz="2800" spc="95" dirty="0" smtClean="0">
              <a:latin typeface="Tahoma"/>
              <a:cs typeface="Tahoma"/>
            </a:endParaRPr>
          </a:p>
          <a:p>
            <a:pPr marL="355600" marR="360045" indent="-343535" algn="just">
              <a:spcBef>
                <a:spcPts val="830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95" dirty="0" smtClean="0">
                <a:latin typeface="Tahoma"/>
                <a:cs typeface="Tahoma"/>
              </a:rPr>
              <a:t>Los</a:t>
            </a:r>
            <a:r>
              <a:rPr sz="2800" spc="-140" dirty="0" smtClean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circuitos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especiales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permiten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cambiar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el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grifo </a:t>
            </a:r>
            <a:r>
              <a:rPr sz="2800" spc="-73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sin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interrumpir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la</a:t>
            </a:r>
            <a:r>
              <a:rPr sz="2800" spc="-130" dirty="0">
                <a:latin typeface="Tahoma"/>
                <a:cs typeface="Tahoma"/>
              </a:rPr>
              <a:t> </a:t>
            </a:r>
            <a:r>
              <a:rPr sz="2800" spc="80" dirty="0" err="1">
                <a:latin typeface="Tahoma"/>
                <a:cs typeface="Tahoma"/>
              </a:rPr>
              <a:t>corriente</a:t>
            </a:r>
            <a:r>
              <a:rPr sz="2800" spc="80" dirty="0" smtClean="0">
                <a:latin typeface="Tahoma"/>
                <a:cs typeface="Tahoma"/>
              </a:rPr>
              <a:t>.</a:t>
            </a:r>
            <a:endParaRPr lang="es-ES" sz="2800" spc="80" dirty="0" smtClean="0">
              <a:latin typeface="Tahoma"/>
              <a:cs typeface="Tahoma"/>
            </a:endParaRPr>
          </a:p>
          <a:p>
            <a:pPr marL="355600" marR="360045" indent="-343535" algn="just">
              <a:spcBef>
                <a:spcPts val="830"/>
              </a:spcBef>
              <a:buSzPct val="133333"/>
              <a:buChar char="•"/>
              <a:tabLst>
                <a:tab pos="356235" algn="l"/>
              </a:tabLst>
            </a:pPr>
            <a:endParaRPr sz="2800" dirty="0">
              <a:latin typeface="Tahoma"/>
              <a:cs typeface="Tahoma"/>
            </a:endParaRPr>
          </a:p>
          <a:p>
            <a:pPr marL="355600" marR="5080" indent="-343535" algn="just">
              <a:spcBef>
                <a:spcPts val="71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25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equipo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20" dirty="0">
                <a:latin typeface="Tahoma"/>
                <a:cs typeface="Tahoma"/>
              </a:rPr>
              <a:t>LTC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generalmente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se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55" dirty="0">
                <a:latin typeface="Tahoma"/>
                <a:cs typeface="Tahoma"/>
              </a:rPr>
              <a:t>aloja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un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compartimiento </a:t>
            </a:r>
            <a:r>
              <a:rPr sz="2800" spc="-64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separado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en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el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costado</a:t>
            </a:r>
            <a:r>
              <a:rPr sz="2800" spc="-114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del</a:t>
            </a:r>
            <a:r>
              <a:rPr sz="2800" spc="-12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transformador.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2171700" y="304800"/>
            <a:ext cx="7924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00" dirty="0">
                <a:solidFill>
                  <a:srgbClr val="0070C0"/>
                </a:solidFill>
              </a:rPr>
              <a:t>Cambiadores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de</a:t>
            </a:r>
            <a:r>
              <a:rPr sz="3200" b="1" spc="-140" dirty="0">
                <a:solidFill>
                  <a:srgbClr val="0070C0"/>
                </a:solidFill>
              </a:rPr>
              <a:t> </a:t>
            </a:r>
            <a:r>
              <a:rPr sz="3200" b="1" spc="105" dirty="0" err="1" smtClean="0">
                <a:solidFill>
                  <a:srgbClr val="0070C0"/>
                </a:solidFill>
              </a:rPr>
              <a:t>tomas</a:t>
            </a:r>
            <a:r>
              <a:rPr lang="es-ES" sz="3200" b="1" spc="105" dirty="0" smtClean="0">
                <a:solidFill>
                  <a:srgbClr val="0070C0"/>
                </a:solidFill>
              </a:rPr>
              <a:t> bajo carga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0" y="1219200"/>
            <a:ext cx="2858897" cy="4495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799" y="1347788"/>
            <a:ext cx="2419350" cy="2667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5800" y="1347852"/>
            <a:ext cx="2811145" cy="44242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69461" y="754507"/>
            <a:ext cx="38030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spc="105" dirty="0"/>
              <a:t>Cambiador</a:t>
            </a:r>
            <a:r>
              <a:rPr sz="2100" spc="-125" dirty="0"/>
              <a:t> </a:t>
            </a:r>
            <a:r>
              <a:rPr sz="2100" spc="100" dirty="0"/>
              <a:t>de</a:t>
            </a:r>
            <a:r>
              <a:rPr sz="2100" spc="-120" dirty="0"/>
              <a:t> </a:t>
            </a:r>
            <a:r>
              <a:rPr sz="2100" spc="105" dirty="0"/>
              <a:t>tomas</a:t>
            </a:r>
            <a:r>
              <a:rPr sz="2100" spc="-125" dirty="0"/>
              <a:t> </a:t>
            </a:r>
            <a:r>
              <a:rPr sz="2100" spc="100" dirty="0"/>
              <a:t>de</a:t>
            </a:r>
            <a:r>
              <a:rPr sz="2100" spc="-120" dirty="0"/>
              <a:t> </a:t>
            </a:r>
            <a:r>
              <a:rPr sz="2100" spc="85" dirty="0"/>
              <a:t>carga</a:t>
            </a:r>
            <a:endParaRPr sz="2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0800" y="538607"/>
            <a:ext cx="678180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800" b="1" spc="175" dirty="0">
                <a:solidFill>
                  <a:srgbClr val="0070C0"/>
                </a:solidFill>
              </a:rPr>
              <a:t>Transformador</a:t>
            </a:r>
            <a:r>
              <a:rPr sz="3800" b="1" spc="-260" dirty="0">
                <a:solidFill>
                  <a:srgbClr val="0070C0"/>
                </a:solidFill>
              </a:rPr>
              <a:t> </a:t>
            </a:r>
            <a:r>
              <a:rPr sz="3800" b="1" spc="130" dirty="0">
                <a:solidFill>
                  <a:srgbClr val="0070C0"/>
                </a:solidFill>
              </a:rPr>
              <a:t>trifásico</a:t>
            </a:r>
            <a:endParaRPr sz="3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371600"/>
            <a:ext cx="10896600" cy="52142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 tres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secundarios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9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34620" indent="-343535" algn="just">
              <a:spcBef>
                <a:spcPts val="68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34620" indent="-343535" algn="just">
              <a:spcBef>
                <a:spcPts val="68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929005" indent="-343535" algn="just">
              <a:spcBef>
                <a:spcPts val="73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patas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929005" indent="-343535" algn="just">
              <a:spcBef>
                <a:spcPts val="735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62280" indent="-343535" algn="just">
              <a:spcBef>
                <a:spcPts val="720"/>
              </a:spcBef>
              <a:buSzPct val="130434"/>
              <a:buChar char="•"/>
              <a:tabLst>
                <a:tab pos="355600" algn="l"/>
                <a:tab pos="356235" algn="l"/>
              </a:tabLst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transformadores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trifásicos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monofásicos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226" y="1553240"/>
            <a:ext cx="4962525" cy="36150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981200"/>
            <a:ext cx="4571238" cy="40259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41930" y="538607"/>
            <a:ext cx="54006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800" spc="175" dirty="0"/>
              <a:t>Transformador</a:t>
            </a:r>
            <a:r>
              <a:rPr sz="3800" spc="-260" dirty="0"/>
              <a:t> </a:t>
            </a:r>
            <a:r>
              <a:rPr sz="3800" spc="130" dirty="0"/>
              <a:t>trifásico</a:t>
            </a:r>
            <a:endParaRPr sz="380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2590800" y="538607"/>
            <a:ext cx="678180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800" b="1" kern="0" spc="175" smtClean="0">
                <a:solidFill>
                  <a:srgbClr val="0070C0"/>
                </a:solidFill>
              </a:rPr>
              <a:t>Transformador</a:t>
            </a:r>
            <a:r>
              <a:rPr lang="es-ES" sz="3800" b="1" kern="0" spc="-260" smtClean="0">
                <a:solidFill>
                  <a:srgbClr val="0070C0"/>
                </a:solidFill>
              </a:rPr>
              <a:t> </a:t>
            </a:r>
            <a:r>
              <a:rPr lang="es-ES" sz="3800" b="1" kern="0" spc="130" smtClean="0">
                <a:solidFill>
                  <a:srgbClr val="0070C0"/>
                </a:solidFill>
              </a:rPr>
              <a:t>trifásico</a:t>
            </a:r>
            <a:endParaRPr lang="es-ES" sz="38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1" y="1752600"/>
            <a:ext cx="4219575" cy="36324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2057400"/>
            <a:ext cx="3962400" cy="4038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41930" y="538607"/>
            <a:ext cx="54006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800" spc="175" dirty="0"/>
              <a:t>Transformador</a:t>
            </a:r>
            <a:r>
              <a:rPr sz="3800" spc="-260" dirty="0"/>
              <a:t> </a:t>
            </a:r>
            <a:r>
              <a:rPr sz="3800" spc="130" dirty="0"/>
              <a:t>trifásico</a:t>
            </a:r>
            <a:endParaRPr sz="380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2733676" y="538607"/>
            <a:ext cx="678180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800" b="1" kern="0" spc="175" dirty="0" smtClean="0">
                <a:solidFill>
                  <a:srgbClr val="0070C0"/>
                </a:solidFill>
              </a:rPr>
              <a:t>Transformador</a:t>
            </a:r>
            <a:r>
              <a:rPr lang="es-ES" sz="3800" b="1" kern="0" spc="-260" dirty="0" smtClean="0">
                <a:solidFill>
                  <a:srgbClr val="0070C0"/>
                </a:solidFill>
              </a:rPr>
              <a:t> </a:t>
            </a:r>
            <a:r>
              <a:rPr lang="es-ES" sz="3800" b="1" kern="0" spc="130" dirty="0" smtClean="0">
                <a:solidFill>
                  <a:srgbClr val="0070C0"/>
                </a:solidFill>
              </a:rPr>
              <a:t>trifásico</a:t>
            </a:r>
            <a:endParaRPr lang="es-ES" sz="38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45675" y="466028"/>
            <a:ext cx="5943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Banco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de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transformadores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371600"/>
            <a:ext cx="10820400" cy="518282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5600" indent="-343535" algn="just">
              <a:spcBef>
                <a:spcPts val="114"/>
              </a:spcBef>
              <a:buSzPct val="160000"/>
              <a:buChar char="•"/>
              <a:tabLst>
                <a:tab pos="355600" algn="l"/>
                <a:tab pos="356235" algn="l"/>
              </a:tabLst>
            </a:pPr>
            <a:r>
              <a:rPr lang="es-ES" sz="2800" spc="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</a:t>
            </a:r>
            <a:r>
              <a:rPr sz="2800" b="1" i="1" spc="-4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lang="es-ES" sz="2800" b="1" i="1" spc="3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monofásicos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14"/>
              </a:spcBef>
              <a:buSzPct val="16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355"/>
              </a:spcBef>
              <a:buSzPct val="133333"/>
              <a:buChar char="•"/>
              <a:tabLst>
                <a:tab pos="355600" algn="l"/>
                <a:tab pos="356235" algn="l"/>
              </a:tabLst>
            </a:pP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 </a:t>
            </a:r>
            <a:r>
              <a:rPr sz="2800" spc="9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comunes</a:t>
            </a:r>
            <a:r>
              <a:rPr sz="2800" spc="-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700"/>
              </a:spcBef>
              <a:buSzPct val="109090"/>
              <a:buFont typeface="Tahoma"/>
              <a:buChar char="–"/>
              <a:tabLst>
                <a:tab pos="756920" algn="l"/>
              </a:tabLst>
            </a:pPr>
            <a:r>
              <a:rPr lang="es-ES"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 </a:t>
            </a:r>
            <a:r>
              <a:rPr lang="es-ES" sz="2800" b="1" spc="-105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Wye</a:t>
            </a:r>
            <a:r>
              <a:rPr lang="es-ES" sz="2800" b="1" spc="-10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sz="2800" spc="-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estrella)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lvl="1" indent="-287020" algn="just">
              <a:spcBef>
                <a:spcPts val="575"/>
              </a:spcBef>
              <a:buSzPct val="104347"/>
              <a:buFont typeface="Tahoma"/>
              <a:buChar char="–"/>
              <a:tabLst>
                <a:tab pos="756920" algn="l"/>
              </a:tabLst>
            </a:pPr>
            <a:r>
              <a:rPr lang="es-ES"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 </a:t>
            </a:r>
            <a:r>
              <a:rPr sz="2800" b="1" spc="6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Delta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625"/>
              </a:spcBef>
              <a:buSzPct val="184615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conexiones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b="1" i="1" spc="-4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4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endParaRPr lang="es-ES" sz="2800" b="1" i="1" dirty="0" smtClean="0">
              <a:solidFill>
                <a:srgbClr val="0070B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625"/>
              </a:spcBef>
              <a:buSzPct val="184615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39065" indent="-343535" algn="just">
              <a:spcBef>
                <a:spcPts val="690"/>
              </a:spcBef>
              <a:buSzPct val="126315"/>
              <a:buChar char="•"/>
              <a:tabLst>
                <a:tab pos="355600" algn="l"/>
                <a:tab pos="356235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primario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necesitan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600200"/>
            <a:ext cx="7467600" cy="4554093"/>
          </a:xfrm>
          <a:prstGeom prst="rect">
            <a:avLst/>
          </a:prstGeom>
        </p:spPr>
      </p:pic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2743200" y="457200"/>
            <a:ext cx="5943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0" dirty="0">
                <a:solidFill>
                  <a:srgbClr val="0070C0"/>
                </a:solidFill>
              </a:rPr>
              <a:t>Banco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de</a:t>
            </a:r>
            <a:r>
              <a:rPr sz="3200" b="1" spc="-155" dirty="0">
                <a:solidFill>
                  <a:srgbClr val="0070C0"/>
                </a:solidFill>
              </a:rPr>
              <a:t> </a:t>
            </a:r>
            <a:r>
              <a:rPr sz="3200" b="1" spc="114" dirty="0">
                <a:solidFill>
                  <a:srgbClr val="0070C0"/>
                </a:solidFill>
              </a:rPr>
              <a:t>transformadores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295400"/>
            <a:ext cx="7620000" cy="4648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22955" y="640864"/>
            <a:ext cx="6725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30" dirty="0">
                <a:solidFill>
                  <a:srgbClr val="0070C0"/>
                </a:solidFill>
              </a:rPr>
              <a:t>Conexiones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del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50" dirty="0">
                <a:solidFill>
                  <a:srgbClr val="0070C0"/>
                </a:solidFill>
              </a:rPr>
              <a:t>transformador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5600" y="5943600"/>
            <a:ext cx="65805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algunos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transformadores,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neutro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b="1" i="1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b="1" i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588136"/>
            <a:ext cx="10820400" cy="3575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1765" indent="-343535" algn="just">
              <a:spcBef>
                <a:spcPts val="100"/>
              </a:spcBef>
              <a:buSzPct val="133333"/>
              <a:buChar char="•"/>
              <a:tabLst>
                <a:tab pos="356235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 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51765" indent="-343535" algn="just">
              <a:spcBef>
                <a:spcPts val="100"/>
              </a:spcBef>
              <a:buSzPct val="133333"/>
              <a:buChar char="•"/>
              <a:tabLst>
                <a:tab pos="356235" algn="l"/>
              </a:tabLst>
            </a:pPr>
            <a:endParaRPr lang="es-ES" sz="2800" spc="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51765" indent="-343535" algn="just">
              <a:spcBef>
                <a:spcPts val="100"/>
              </a:spcBef>
              <a:buSzPct val="133333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1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ejemplo: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Wye-Delta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Wye-Wye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30º.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4"/>
          <p:cNvSpPr txBox="1">
            <a:spLocks noGrp="1"/>
          </p:cNvSpPr>
          <p:nvPr>
            <p:ph type="title"/>
          </p:nvPr>
        </p:nvSpPr>
        <p:spPr>
          <a:xfrm>
            <a:off x="3225164" y="640207"/>
            <a:ext cx="6725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30" dirty="0">
                <a:solidFill>
                  <a:srgbClr val="0070C0"/>
                </a:solidFill>
              </a:rPr>
              <a:t>Conexiones</a:t>
            </a:r>
            <a:r>
              <a:rPr sz="3000" b="1" spc="-175" dirty="0">
                <a:solidFill>
                  <a:srgbClr val="0070C0"/>
                </a:solidFill>
              </a:rPr>
              <a:t> </a:t>
            </a:r>
            <a:r>
              <a:rPr sz="3000" b="1" spc="125" dirty="0">
                <a:solidFill>
                  <a:srgbClr val="0070C0"/>
                </a:solidFill>
              </a:rPr>
              <a:t>del</a:t>
            </a:r>
            <a:r>
              <a:rPr sz="3000" b="1" spc="-170" dirty="0">
                <a:solidFill>
                  <a:srgbClr val="0070C0"/>
                </a:solidFill>
              </a:rPr>
              <a:t> </a:t>
            </a:r>
            <a:r>
              <a:rPr sz="3000" b="1" spc="150" dirty="0">
                <a:solidFill>
                  <a:srgbClr val="0070C0"/>
                </a:solidFill>
              </a:rPr>
              <a:t>transformador</a:t>
            </a:r>
            <a:endParaRPr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9400" y="533400"/>
            <a:ext cx="636308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95" dirty="0">
                <a:solidFill>
                  <a:srgbClr val="0070C0"/>
                </a:solidFill>
              </a:rPr>
              <a:t>Tipos</a:t>
            </a:r>
            <a:r>
              <a:rPr sz="3200" b="1" spc="-175" dirty="0">
                <a:solidFill>
                  <a:srgbClr val="0070C0"/>
                </a:solidFill>
              </a:rPr>
              <a:t> </a:t>
            </a:r>
            <a:r>
              <a:rPr sz="3200" b="1" spc="145" dirty="0">
                <a:solidFill>
                  <a:srgbClr val="0070C0"/>
                </a:solidFill>
              </a:rPr>
              <a:t>de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30" dirty="0">
                <a:solidFill>
                  <a:srgbClr val="0070C0"/>
                </a:solidFill>
              </a:rPr>
              <a:t>Transformadores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600" y="1676400"/>
            <a:ext cx="10820400" cy="3681777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spcBef>
                <a:spcPts val="710"/>
              </a:spcBef>
              <a:buSzPct val="168421"/>
              <a:buChar char="•"/>
              <a:tabLst>
                <a:tab pos="356235" algn="l"/>
              </a:tabLst>
            </a:pPr>
            <a:r>
              <a:rPr sz="3200" b="1" spc="85" dirty="0">
                <a:latin typeface="Tahoma"/>
                <a:cs typeface="Tahoma"/>
              </a:rPr>
              <a:t>Transformadores</a:t>
            </a:r>
            <a:r>
              <a:rPr sz="3200" b="1" spc="-130" dirty="0">
                <a:latin typeface="Tahoma"/>
                <a:cs typeface="Tahoma"/>
              </a:rPr>
              <a:t> </a:t>
            </a:r>
            <a:r>
              <a:rPr sz="3200" b="1" spc="90" dirty="0">
                <a:latin typeface="Tahoma"/>
                <a:cs typeface="Tahoma"/>
              </a:rPr>
              <a:t>de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lang="es-ES" sz="3200" b="1" spc="105" dirty="0" smtClean="0">
                <a:latin typeface="Tahoma"/>
                <a:cs typeface="Tahoma"/>
              </a:rPr>
              <a:t>potencia</a:t>
            </a:r>
            <a:endParaRPr sz="3200" b="1" dirty="0">
              <a:latin typeface="Tahoma"/>
              <a:cs typeface="Tahoma"/>
            </a:endParaRPr>
          </a:p>
          <a:p>
            <a:pPr marL="355600" indent="-343535">
              <a:spcBef>
                <a:spcPts val="2125"/>
              </a:spcBef>
              <a:buSzPct val="152380"/>
              <a:buChar char="•"/>
              <a:tabLst>
                <a:tab pos="356235" algn="l"/>
              </a:tabLst>
            </a:pPr>
            <a:r>
              <a:rPr sz="3200" b="1" spc="100" dirty="0">
                <a:latin typeface="Tahoma"/>
                <a:cs typeface="Tahoma"/>
              </a:rPr>
              <a:t>Autotransformadores</a:t>
            </a:r>
            <a:endParaRPr sz="3200" b="1" dirty="0">
              <a:latin typeface="Tahoma"/>
              <a:cs typeface="Tahoma"/>
            </a:endParaRPr>
          </a:p>
          <a:p>
            <a:pPr marL="355600" indent="-343535">
              <a:spcBef>
                <a:spcPts val="2190"/>
              </a:spcBef>
              <a:buSzPct val="160000"/>
              <a:buChar char="•"/>
              <a:tabLst>
                <a:tab pos="356235" algn="l"/>
              </a:tabLst>
            </a:pPr>
            <a:r>
              <a:rPr sz="3200" b="1" spc="85" dirty="0">
                <a:latin typeface="Tahoma"/>
                <a:cs typeface="Tahoma"/>
              </a:rPr>
              <a:t>Transformadores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spc="95" dirty="0">
                <a:latin typeface="Tahoma"/>
                <a:cs typeface="Tahoma"/>
              </a:rPr>
              <a:t>de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spc="100" dirty="0">
                <a:latin typeface="Tahoma"/>
                <a:cs typeface="Tahoma"/>
              </a:rPr>
              <a:t>cambio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spc="95" dirty="0">
                <a:latin typeface="Tahoma"/>
                <a:cs typeface="Tahoma"/>
              </a:rPr>
              <a:t>de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spc="65" dirty="0">
                <a:latin typeface="Tahoma"/>
                <a:cs typeface="Tahoma"/>
              </a:rPr>
              <a:t>fase</a:t>
            </a:r>
            <a:endParaRPr sz="3200" b="1" dirty="0">
              <a:latin typeface="Tahoma"/>
              <a:cs typeface="Tahoma"/>
            </a:endParaRPr>
          </a:p>
          <a:p>
            <a:pPr marL="355600" indent="-343535">
              <a:spcBef>
                <a:spcPts val="2310"/>
              </a:spcBef>
              <a:buSzPct val="168421"/>
              <a:buChar char="•"/>
              <a:tabLst>
                <a:tab pos="356235" algn="l"/>
              </a:tabLst>
            </a:pPr>
            <a:r>
              <a:rPr sz="3200" b="1" spc="85" dirty="0">
                <a:latin typeface="Tahoma"/>
                <a:cs typeface="Tahoma"/>
              </a:rPr>
              <a:t>Transformadores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spc="90" dirty="0">
                <a:latin typeface="Tahoma"/>
                <a:cs typeface="Tahoma"/>
              </a:rPr>
              <a:t>de</a:t>
            </a:r>
            <a:r>
              <a:rPr sz="3200" b="1" spc="-120" dirty="0">
                <a:latin typeface="Tahoma"/>
                <a:cs typeface="Tahoma"/>
              </a:rPr>
              <a:t> </a:t>
            </a:r>
            <a:r>
              <a:rPr sz="3200" b="1" spc="90" dirty="0">
                <a:latin typeface="Tahoma"/>
                <a:cs typeface="Tahoma"/>
              </a:rPr>
              <a:t>instrumentos</a:t>
            </a:r>
            <a:endParaRPr sz="3200" b="1" dirty="0">
              <a:latin typeface="Tahoma"/>
              <a:cs typeface="Tahoma"/>
            </a:endParaRPr>
          </a:p>
          <a:p>
            <a:pPr marL="355600" indent="-343535">
              <a:spcBef>
                <a:spcPts val="2230"/>
              </a:spcBef>
              <a:buSzPct val="160000"/>
              <a:buChar char="•"/>
              <a:tabLst>
                <a:tab pos="356235" algn="l"/>
              </a:tabLst>
            </a:pPr>
            <a:r>
              <a:rPr sz="3200" b="1" spc="85" dirty="0">
                <a:latin typeface="Tahoma"/>
                <a:cs typeface="Tahoma"/>
              </a:rPr>
              <a:t>Transformadores</a:t>
            </a:r>
            <a:r>
              <a:rPr sz="3200" b="1" spc="-110" dirty="0">
                <a:latin typeface="Tahoma"/>
                <a:cs typeface="Tahoma"/>
              </a:rPr>
              <a:t> </a:t>
            </a:r>
            <a:r>
              <a:rPr sz="3200" b="1" spc="95" dirty="0">
                <a:latin typeface="Tahoma"/>
                <a:cs typeface="Tahoma"/>
              </a:rPr>
              <a:t>de</a:t>
            </a:r>
            <a:r>
              <a:rPr sz="3200" b="1" spc="-105" dirty="0">
                <a:latin typeface="Tahoma"/>
                <a:cs typeface="Tahoma"/>
              </a:rPr>
              <a:t> </a:t>
            </a:r>
            <a:r>
              <a:rPr sz="3200" b="1" spc="85" dirty="0">
                <a:latin typeface="Tahoma"/>
                <a:cs typeface="Tahoma"/>
              </a:rPr>
              <a:t>Distribución</a:t>
            </a:r>
            <a:endParaRPr sz="32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0" y="1703194"/>
            <a:ext cx="3862197" cy="430110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35933" y="457200"/>
            <a:ext cx="7086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20" dirty="0">
                <a:solidFill>
                  <a:srgbClr val="0070C0"/>
                </a:solidFill>
              </a:rPr>
              <a:t>Transformadores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sz="3200" b="1" spc="130" dirty="0">
                <a:solidFill>
                  <a:srgbClr val="0070C0"/>
                </a:solidFill>
              </a:rPr>
              <a:t>de</a:t>
            </a:r>
            <a:r>
              <a:rPr sz="3200" b="1" spc="-170" dirty="0">
                <a:solidFill>
                  <a:srgbClr val="0070C0"/>
                </a:solidFill>
              </a:rPr>
              <a:t> </a:t>
            </a:r>
            <a:r>
              <a:rPr lang="es-ES" sz="3200" b="1" spc="145" dirty="0" smtClean="0">
                <a:solidFill>
                  <a:srgbClr val="0070C0"/>
                </a:solidFill>
              </a:rPr>
              <a:t>potencia</a:t>
            </a:r>
            <a:endParaRPr sz="3200" b="1" spc="145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5068" y="1343127"/>
            <a:ext cx="6239132" cy="52879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69900" marR="306705" indent="-457200" algn="just">
              <a:spcBef>
                <a:spcPts val="114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3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z="2800" b="1" i="1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Potencia</a:t>
            </a:r>
            <a:r>
              <a:rPr sz="2800" b="1" i="1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tensiones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superiores</a:t>
            </a:r>
            <a:r>
              <a:rPr sz="2800" spc="-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</a:t>
            </a:r>
            <a:r>
              <a:rPr sz="28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</a:t>
            </a:r>
            <a:r>
              <a:rPr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69900" marR="306705" indent="-457200" algn="just">
              <a:spcBef>
                <a:spcPts val="114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endParaRPr lang="es-E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306705" indent="-457200" algn="just">
              <a:spcBef>
                <a:spcPts val="114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</a:t>
            </a:r>
            <a:r>
              <a:rPr lang="es-ES"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yoría</a:t>
            </a:r>
            <a:r>
              <a:rPr lang="es-ES"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los transformadores de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son </a:t>
            </a:r>
            <a:r>
              <a:rPr lang="es-ES"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trifasicos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306705" indent="-457200" algn="just">
              <a:spcBef>
                <a:spcPts val="114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306705" indent="-457200" algn="just">
              <a:spcBef>
                <a:spcPts val="114"/>
              </a:spcBef>
              <a:buSzPct val="128000"/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 </a:t>
            </a:r>
            <a:r>
              <a:rPr sz="2800" spc="11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z="2800" spc="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00" spc="-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incluir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 </a:t>
            </a:r>
            <a:r>
              <a:rPr lang="es-ES" sz="2800" spc="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2800" spc="1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de </a:t>
            </a:r>
            <a:r>
              <a:rPr lang="es-ES"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TAP. 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algn="just">
              <a:spcBef>
                <a:spcPts val="380"/>
              </a:spcBef>
            </a:pPr>
            <a:r>
              <a:rPr sz="2800" spc="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5800" y="1444191"/>
            <a:ext cx="3657599" cy="443953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7200" y="807410"/>
            <a:ext cx="7734300" cy="5866991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55600" marR="5080" indent="-342900" algn="just">
              <a:spcBef>
                <a:spcPts val="270"/>
              </a:spcBef>
              <a:buSzPct val="146666"/>
              <a:buChar char="•"/>
              <a:tabLst>
                <a:tab pos="354965" algn="l"/>
                <a:tab pos="355600" algn="l"/>
              </a:tabLst>
            </a:pPr>
            <a:r>
              <a:rPr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autotransformador</a:t>
            </a:r>
            <a:r>
              <a:rPr lang="es-ES" sz="2800" b="1" i="1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59410" indent="-342900" algn="just">
              <a:spcBef>
                <a:spcPts val="470"/>
              </a:spcBef>
              <a:buSzPct val="146666"/>
              <a:buChar char="•"/>
              <a:tabLst>
                <a:tab pos="354965" algn="l"/>
                <a:tab pos="355600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autotransformadores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útiles </a:t>
            </a:r>
            <a:r>
              <a:rPr sz="2800" spc="-4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porque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simplemente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construidos</a:t>
            </a:r>
            <a:r>
              <a:rPr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cuestan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relativamente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poco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 con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múltiples.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9055" indent="-342900" algn="just">
              <a:spcBef>
                <a:spcPts val="385"/>
              </a:spcBef>
              <a:buSzPct val="162962"/>
              <a:buChar char="•"/>
              <a:tabLst>
                <a:tab pos="354965" algn="l"/>
                <a:tab pos="35560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autotransformadores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diseñan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aumentar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disminuir </a:t>
            </a:r>
            <a:r>
              <a:rPr sz="2800" spc="-4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Rangos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7,5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886200" y="222635"/>
            <a:ext cx="4929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spc="1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Autotransformadores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664714"/>
            <a:ext cx="8686800" cy="473608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559714" y="685800"/>
            <a:ext cx="4929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spc="1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Autotransformadores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0" y="1752600"/>
            <a:ext cx="4419600" cy="3810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9800" y="381000"/>
            <a:ext cx="7772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25" dirty="0">
                <a:solidFill>
                  <a:srgbClr val="0070C0"/>
                </a:solidFill>
              </a:rPr>
              <a:t>Transformadores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cambio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fase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00" y="1147226"/>
            <a:ext cx="6858000" cy="5615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spcBef>
                <a:spcPts val="110"/>
              </a:spcBef>
              <a:buSzPct val="148148"/>
              <a:buFont typeface="Tahoma"/>
              <a:buChar char="•"/>
              <a:tabLst>
                <a:tab pos="354965" algn="l"/>
                <a:tab pos="355600" algn="l"/>
              </a:tabLst>
            </a:pP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de </a:t>
            </a:r>
            <a:r>
              <a:rPr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b="1" i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-3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reguladores 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sz="2800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(PARS), </a:t>
            </a:r>
            <a:r>
              <a:rPr sz="28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paralelas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ajustando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93345" indent="-342900" algn="just">
              <a:buSzPct val="153846"/>
              <a:buChar char="•"/>
              <a:tabLst>
                <a:tab pos="355600" algn="l"/>
              </a:tabLst>
            </a:pP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disminuyen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diferencias </a:t>
            </a:r>
            <a:r>
              <a:rPr sz="2800" spc="-3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  <a:buFont typeface="Tahoma"/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88950" indent="-342900" algn="just">
              <a:spcBef>
                <a:spcPts val="5"/>
              </a:spcBef>
              <a:buSzPct val="153846"/>
              <a:buChar char="•"/>
              <a:tabLst>
                <a:tab pos="354965" algn="l"/>
                <a:tab pos="355600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-3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ángulo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886268"/>
            <a:ext cx="8610600" cy="5438332"/>
          </a:xfrm>
          <a:prstGeom prst="rect">
            <a:avLst/>
          </a:prstGeom>
        </p:spPr>
      </p:pic>
      <p:sp>
        <p:nvSpPr>
          <p:cNvPr id="11" name="object 4"/>
          <p:cNvSpPr txBox="1">
            <a:spLocks noGrp="1"/>
          </p:cNvSpPr>
          <p:nvPr>
            <p:ph type="title"/>
          </p:nvPr>
        </p:nvSpPr>
        <p:spPr>
          <a:xfrm>
            <a:off x="2247900" y="360124"/>
            <a:ext cx="7772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25" dirty="0">
                <a:solidFill>
                  <a:srgbClr val="0070C0"/>
                </a:solidFill>
              </a:rPr>
              <a:t>Transformadores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cambio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fase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09600" y="1109540"/>
            <a:ext cx="11201400" cy="3600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840" marR="763905" indent="-457200" algn="just">
              <a:spcBef>
                <a:spcPts val="100"/>
              </a:spcBef>
              <a:buSzPct val="157142"/>
              <a:buFont typeface="Arial" panose="020B0604020202020204" pitchFamily="34" charset="0"/>
              <a:buChar char="•"/>
              <a:tabLst>
                <a:tab pos="384810" algn="l"/>
                <a:tab pos="385445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4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</a:t>
            </a:r>
          </a:p>
          <a:p>
            <a:pPr marL="497840" marR="34290" indent="-457200" algn="just">
              <a:spcBef>
                <a:spcPts val="495"/>
              </a:spcBef>
              <a:buSzPct val="176000"/>
              <a:buFont typeface="Arial" panose="020B0604020202020204" pitchFamily="34" charset="0"/>
              <a:buChar char="•"/>
              <a:tabLst>
                <a:tab pos="384810" algn="l"/>
                <a:tab pos="385445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retraso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120º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60º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adelanto </a:t>
            </a:r>
            <a:r>
              <a:rPr sz="2800" spc="-3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polaridad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invertida).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7840" marR="5080" indent="-457200" algn="just">
              <a:spcBef>
                <a:spcPts val="580"/>
              </a:spcBef>
              <a:buSzPct val="146666"/>
              <a:buFont typeface="Arial" panose="020B0604020202020204" pitchFamily="34" charset="0"/>
              <a:buChar char="•"/>
              <a:tabLst>
                <a:tab pos="384810" algn="l"/>
                <a:tab pos="385445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excitación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induce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 </a:t>
            </a:r>
            <a:r>
              <a:rPr sz="2800" spc="-4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desfasado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avanzar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title"/>
          </p:nvPr>
        </p:nvSpPr>
        <p:spPr>
          <a:xfrm>
            <a:off x="2133600" y="440820"/>
            <a:ext cx="7772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25" dirty="0">
                <a:solidFill>
                  <a:srgbClr val="0070C0"/>
                </a:solidFill>
              </a:rPr>
              <a:t>Transformadores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140" dirty="0">
                <a:solidFill>
                  <a:srgbClr val="0070C0"/>
                </a:solidFill>
              </a:rPr>
              <a:t>cambio</a:t>
            </a:r>
            <a:r>
              <a:rPr sz="3200" b="1" spc="-165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60" dirty="0">
                <a:solidFill>
                  <a:srgbClr val="0070C0"/>
                </a:solidFill>
              </a:rPr>
              <a:t> </a:t>
            </a:r>
            <a:r>
              <a:rPr sz="3200" b="1" spc="90" dirty="0">
                <a:solidFill>
                  <a:srgbClr val="0070C0"/>
                </a:solidFill>
              </a:rPr>
              <a:t>fase</a:t>
            </a:r>
            <a:endParaRPr sz="3200" b="1" dirty="0">
              <a:solidFill>
                <a:srgbClr val="0070C0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4873980"/>
            <a:ext cx="3581400" cy="183162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96400" y="1230786"/>
            <a:ext cx="2052320" cy="5229805"/>
            <a:chOff x="7651050" y="1300058"/>
            <a:chExt cx="2052320" cy="5229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1050" y="1300058"/>
              <a:ext cx="2052320" cy="2286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17433" y="3710463"/>
              <a:ext cx="1519554" cy="28194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23789" y="334820"/>
            <a:ext cx="804595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14" dirty="0">
                <a:solidFill>
                  <a:srgbClr val="0070C0"/>
                </a:solidFill>
              </a:rPr>
              <a:t>Transformadores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25" dirty="0">
                <a:solidFill>
                  <a:srgbClr val="0070C0"/>
                </a:solidFill>
              </a:rPr>
              <a:t>de</a:t>
            </a:r>
            <a:r>
              <a:rPr sz="3200" b="1" spc="-145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instrumentos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00" y="1174529"/>
            <a:ext cx="7391400" cy="5286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voltaje,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medición </a:t>
            </a:r>
            <a:r>
              <a:rPr sz="2800" spc="-7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directa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práctica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100"/>
              </a:spcBef>
              <a:buSzPct val="125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2225" indent="-343535" algn="just">
              <a:spcBef>
                <a:spcPts val="620"/>
              </a:spcBef>
              <a:buSzPct val="125000"/>
              <a:buFont typeface="Tahoma"/>
              <a:buChar char="•"/>
              <a:tabLst>
                <a:tab pos="355600" algn="l"/>
                <a:tab pos="356235" algn="l"/>
              </a:tabLst>
            </a:pP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b="1" i="1" spc="-8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8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7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reducir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medidores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5"/>
              </a:spcBef>
              <a:buChar char="•"/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52450" indent="-343535" algn="just">
              <a:buSzPct val="166666"/>
              <a:buChar char="•"/>
              <a:tabLst>
                <a:tab pos="355600" algn="l"/>
                <a:tab pos="356235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de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i="1" spc="-1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i="1" spc="-1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potencial 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i="1" spc="-9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s) </a:t>
            </a:r>
            <a:r>
              <a:rPr sz="28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veces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llamados transformadores 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tensión 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 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s-ES" sz="2800" b="1" i="1" spc="1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800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3581400"/>
            <a:ext cx="4038600" cy="26845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200" y="3576928"/>
            <a:ext cx="3838575" cy="268795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665607"/>
            <a:ext cx="10820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125" dirty="0">
                <a:solidFill>
                  <a:srgbClr val="0070C0"/>
                </a:solidFill>
              </a:rPr>
              <a:t>Transformadores</a:t>
            </a:r>
            <a:r>
              <a:rPr sz="3200" b="1" spc="-190" dirty="0">
                <a:solidFill>
                  <a:srgbClr val="0070C0"/>
                </a:solidFill>
              </a:rPr>
              <a:t> </a:t>
            </a:r>
            <a:r>
              <a:rPr sz="3200" b="1" spc="135" dirty="0">
                <a:solidFill>
                  <a:srgbClr val="0070C0"/>
                </a:solidFill>
              </a:rPr>
              <a:t>de</a:t>
            </a:r>
            <a:r>
              <a:rPr sz="3200" b="1" spc="-185" dirty="0">
                <a:solidFill>
                  <a:srgbClr val="0070C0"/>
                </a:solidFill>
              </a:rPr>
              <a:t> </a:t>
            </a:r>
            <a:r>
              <a:rPr sz="3200" b="1" spc="120" dirty="0">
                <a:solidFill>
                  <a:srgbClr val="0070C0"/>
                </a:solidFill>
              </a:rPr>
              <a:t>Distribución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800" y="1581275"/>
            <a:ext cx="10820400" cy="174086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5600" marR="5080" indent="-343535" algn="just">
              <a:spcBef>
                <a:spcPts val="135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lang="es-ES"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b="1" i="1" spc="4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b="1" i="1" spc="-4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b="1" i="1" spc="-35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lang="es-ES" sz="2800" b="1" i="1" spc="3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</a:t>
            </a:r>
            <a:r>
              <a:rPr sz="2800" spc="-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utilizable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clientes.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postes,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plataformas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hormigón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bóvedas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subterráneas.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979" y="304800"/>
            <a:ext cx="11125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80" dirty="0">
                <a:solidFill>
                  <a:srgbClr val="0070C0"/>
                </a:solidFill>
              </a:rPr>
              <a:t>Sistemas</a:t>
            </a:r>
            <a:r>
              <a:rPr sz="3200" b="1" spc="-130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de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refrigeración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de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transformadores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1379" y="1219200"/>
            <a:ext cx="10820400" cy="503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09295" indent="-343535" algn="just">
              <a:spcBef>
                <a:spcPts val="95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calentamiento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deteriore;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sobrecalentamiento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709295" indent="-343535" algn="just">
              <a:spcBef>
                <a:spcPts val="95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253490" indent="-343535" algn="just">
              <a:spcBef>
                <a:spcPts val="725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aislante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aleja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núcleo del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paredes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exteriores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aletas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radiador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disipar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253490" indent="-343535" algn="just">
              <a:spcBef>
                <a:spcPts val="725"/>
              </a:spcBef>
              <a:buSzPct val="142857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68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equipados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enfriamiento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exceda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especificaciones.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59979" y="1295400"/>
            <a:ext cx="10744200" cy="5332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7200" algn="just">
              <a:spcBef>
                <a:spcPts val="100"/>
              </a:spcBef>
              <a:buSzPct val="168421"/>
              <a:buFont typeface="Courier New" panose="02070309020205020404" pitchFamily="49" charset="0"/>
              <a:buChar char="o"/>
              <a:tabLst>
                <a:tab pos="356235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refrigeración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incluir</a:t>
            </a:r>
            <a:r>
              <a:rPr sz="28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2800" spc="4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0"/>
              </a:spcBef>
              <a:buSzPct val="168421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1564005" lvl="1" indent="-457200" algn="just">
              <a:lnSpc>
                <a:spcPts val="3360"/>
              </a:lnSpc>
              <a:spcBef>
                <a:spcPts val="1060"/>
              </a:spcBef>
              <a:buSzPct val="16470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radiadores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exterior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enfría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-5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endParaRPr lang="es-ES" sz="2800" spc="8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1564005" lvl="1" indent="-457200" algn="just">
              <a:lnSpc>
                <a:spcPts val="3360"/>
              </a:lnSpc>
              <a:spcBef>
                <a:spcPts val="1060"/>
              </a:spcBef>
              <a:buSzPct val="164705"/>
              <a:buFont typeface="Arial" panose="020B0604020202020204" pitchFamily="34" charset="0"/>
              <a:buChar char="•"/>
              <a:tabLst>
                <a:tab pos="75692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960119" lvl="1" indent="-457200" algn="just">
              <a:lnSpc>
                <a:spcPts val="3360"/>
              </a:lnSpc>
              <a:spcBef>
                <a:spcPts val="675"/>
              </a:spcBef>
              <a:buSzPct val="155555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bombas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sz="2800" spc="-5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necesita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refrigeración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</a:t>
            </a:r>
            <a:endParaRPr lang="es-ES" sz="2800" spc="7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960119" lvl="1" indent="-457200" algn="just">
              <a:lnSpc>
                <a:spcPts val="3360"/>
              </a:lnSpc>
              <a:spcBef>
                <a:spcPts val="675"/>
              </a:spcBef>
              <a:buSzPct val="155555"/>
              <a:buFont typeface="Arial" panose="020B0604020202020204" pitchFamily="34" charset="0"/>
              <a:buChar char="•"/>
              <a:tabLst>
                <a:tab pos="75692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1273810" lvl="1" indent="-457200" algn="just">
              <a:lnSpc>
                <a:spcPts val="3360"/>
              </a:lnSpc>
              <a:spcBef>
                <a:spcPts val="475"/>
              </a:spcBef>
              <a:buSzPct val="175000"/>
              <a:buFont typeface="Arial" panose="020B0604020202020204" pitchFamily="34" charset="0"/>
              <a:buChar char="•"/>
              <a:tabLst>
                <a:tab pos="756920" algn="l"/>
              </a:tabLst>
            </a:pP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soplan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8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enfriamiento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478979" y="304800"/>
            <a:ext cx="11125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80" dirty="0">
                <a:solidFill>
                  <a:srgbClr val="0070C0"/>
                </a:solidFill>
              </a:rPr>
              <a:t>Sistemas</a:t>
            </a:r>
            <a:r>
              <a:rPr sz="3200" b="1" spc="-130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de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95" dirty="0">
                <a:solidFill>
                  <a:srgbClr val="0070C0"/>
                </a:solidFill>
              </a:rPr>
              <a:t>refrigeración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de</a:t>
            </a:r>
            <a:r>
              <a:rPr sz="3200" b="1" spc="-125" dirty="0">
                <a:solidFill>
                  <a:srgbClr val="0070C0"/>
                </a:solidFill>
              </a:rPr>
              <a:t> </a:t>
            </a:r>
            <a:r>
              <a:rPr sz="3200" b="1" spc="110" dirty="0">
                <a:solidFill>
                  <a:srgbClr val="0070C0"/>
                </a:solidFill>
              </a:rPr>
              <a:t>transformadores</a:t>
            </a:r>
            <a:endParaRPr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5390" y="1447800"/>
            <a:ext cx="8200302" cy="5024437"/>
            <a:chOff x="511390" y="1447800"/>
            <a:chExt cx="8200302" cy="502443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400" y="1447800"/>
              <a:ext cx="2844292" cy="4495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3428936"/>
              <a:ext cx="4094099" cy="30433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390" y="1447800"/>
              <a:ext cx="2907284" cy="2895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01492" y="729107"/>
            <a:ext cx="63512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80" dirty="0"/>
              <a:t>Sistemas</a:t>
            </a:r>
            <a:r>
              <a:rPr sz="2300" spc="-130" dirty="0"/>
              <a:t> </a:t>
            </a:r>
            <a:r>
              <a:rPr sz="2300" spc="110" dirty="0"/>
              <a:t>de</a:t>
            </a:r>
            <a:r>
              <a:rPr sz="2300" spc="-125" dirty="0"/>
              <a:t> </a:t>
            </a:r>
            <a:r>
              <a:rPr sz="2300" spc="95" dirty="0"/>
              <a:t>refrigeración</a:t>
            </a:r>
            <a:r>
              <a:rPr sz="2300" spc="-125" dirty="0"/>
              <a:t> </a:t>
            </a:r>
            <a:r>
              <a:rPr sz="2300" spc="110" dirty="0"/>
              <a:t>de</a:t>
            </a:r>
            <a:r>
              <a:rPr sz="2300" spc="-125" dirty="0"/>
              <a:t> </a:t>
            </a:r>
            <a:r>
              <a:rPr sz="2300" spc="110" dirty="0"/>
              <a:t>transformadores</a:t>
            </a:r>
            <a:endParaRPr sz="2300"/>
          </a:p>
        </p:txBody>
      </p:sp>
      <p:sp>
        <p:nvSpPr>
          <p:cNvPr id="14" name="object 3"/>
          <p:cNvSpPr txBox="1">
            <a:spLocks/>
          </p:cNvSpPr>
          <p:nvPr/>
        </p:nvSpPr>
        <p:spPr>
          <a:xfrm>
            <a:off x="414527" y="518513"/>
            <a:ext cx="11125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80" smtClean="0">
                <a:solidFill>
                  <a:srgbClr val="0070C0"/>
                </a:solidFill>
              </a:rPr>
              <a:t>Sistemas</a:t>
            </a:r>
            <a:r>
              <a:rPr lang="es-ES" sz="3200" b="1" kern="0" spc="-130" smtClean="0">
                <a:solidFill>
                  <a:srgbClr val="0070C0"/>
                </a:solidFill>
              </a:rPr>
              <a:t> </a:t>
            </a:r>
            <a:r>
              <a:rPr lang="es-ES" sz="3200" b="1" kern="0" spc="110" smtClean="0">
                <a:solidFill>
                  <a:srgbClr val="0070C0"/>
                </a:solidFill>
              </a:rPr>
              <a:t>de</a:t>
            </a:r>
            <a:r>
              <a:rPr lang="es-ES" sz="3200" b="1" kern="0" spc="-125" smtClean="0">
                <a:solidFill>
                  <a:srgbClr val="0070C0"/>
                </a:solidFill>
              </a:rPr>
              <a:t> </a:t>
            </a:r>
            <a:r>
              <a:rPr lang="es-ES" sz="3200" b="1" kern="0" spc="95" smtClean="0">
                <a:solidFill>
                  <a:srgbClr val="0070C0"/>
                </a:solidFill>
              </a:rPr>
              <a:t>refrigeración</a:t>
            </a:r>
            <a:r>
              <a:rPr lang="es-ES" sz="3200" b="1" kern="0" spc="-125" smtClean="0">
                <a:solidFill>
                  <a:srgbClr val="0070C0"/>
                </a:solidFill>
              </a:rPr>
              <a:t> </a:t>
            </a:r>
            <a:r>
              <a:rPr lang="es-ES" sz="3200" b="1" kern="0" spc="110" smtClean="0">
                <a:solidFill>
                  <a:srgbClr val="0070C0"/>
                </a:solidFill>
              </a:rPr>
              <a:t>de</a:t>
            </a:r>
            <a:r>
              <a:rPr lang="es-ES" sz="3200" b="1" kern="0" spc="-125" smtClean="0">
                <a:solidFill>
                  <a:srgbClr val="0070C0"/>
                </a:solidFill>
              </a:rPr>
              <a:t> </a:t>
            </a:r>
            <a:r>
              <a:rPr lang="es-ES" sz="3200" b="1" kern="0" spc="110" smtClean="0">
                <a:solidFill>
                  <a:srgbClr val="0070C0"/>
                </a:solidFill>
              </a:rPr>
              <a:t>transformadores</a:t>
            </a:r>
            <a:endParaRPr lang="es-ES" sz="32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3200" b="1" spc="-135" dirty="0" smtClean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de</a:t>
            </a:r>
            <a:r>
              <a:rPr sz="3200" b="1" spc="-13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352" y="1295400"/>
            <a:ext cx="11298048" cy="5227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2075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 del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deteriore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gradualmente</a:t>
            </a:r>
            <a:r>
              <a:rPr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92075" indent="-343535" algn="just">
              <a:spcBef>
                <a:spcPts val="10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24154" indent="-343535" algn="just">
              <a:spcBef>
                <a:spcPts val="70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calentamiento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provocar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deterioro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224154" indent="-343535" algn="just">
              <a:spcBef>
                <a:spcPts val="70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7785" indent="-343535" algn="just">
              <a:spcBef>
                <a:spcPts val="695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1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lang="es-ES" sz="2800" spc="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1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b="1" i="1" spc="1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lsifi</a:t>
            </a:r>
            <a:r>
              <a:rPr sz="2800" b="1" i="1" spc="1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cación</a:t>
            </a:r>
            <a:r>
              <a:rPr sz="2800" b="1" i="1" spc="-5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3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b="1" i="1" spc="-50" dirty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60" dirty="0" err="1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z="2800" b="1" i="1" spc="6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transportar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límite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temperatura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7785" indent="-343535" algn="just">
              <a:spcBef>
                <a:spcPts val="695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6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 tener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enfriamiento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esté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funcionando.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4800" y="1143000"/>
            <a:ext cx="11582400" cy="547201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55600" marR="556260" indent="-343535" algn="just">
              <a:spcBef>
                <a:spcPts val="15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r>
              <a:rPr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aceite-aire </a:t>
            </a:r>
            <a:r>
              <a:rPr lang="es-E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(OA) 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ventiladores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bombas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funcionando.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aproximadamente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60%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z="28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800" spc="6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ificación</a:t>
            </a:r>
            <a:r>
              <a:rPr sz="2800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56260" indent="-343535" algn="just">
              <a:spcBef>
                <a:spcPts val="150"/>
              </a:spcBef>
              <a:buSzPct val="157894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8265" indent="-343535" algn="just">
              <a:spcBef>
                <a:spcPts val="68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r>
              <a:rPr sz="28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b="1" i="1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forzado </a:t>
            </a:r>
            <a:r>
              <a:rPr sz="2800" b="1" i="1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aplica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ventiladores están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bombas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funcionando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(el </a:t>
            </a:r>
            <a:r>
              <a:rPr sz="2800" spc="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</a:t>
            </a:r>
            <a:r>
              <a:rPr lang="es-ES"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conexión</a:t>
            </a:r>
            <a:r>
              <a:rPr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aproximadamente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80%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calificación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máxima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8265" indent="-343535" algn="just">
              <a:spcBef>
                <a:spcPts val="680"/>
              </a:spcBef>
              <a:buSzPct val="15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575"/>
              </a:spcBef>
              <a:buSzPct val="187500"/>
              <a:buChar char="•"/>
              <a:tabLst>
                <a:tab pos="355600" algn="l"/>
                <a:tab pos="356235" algn="l"/>
              </a:tabLst>
            </a:pPr>
            <a:r>
              <a:rPr sz="2800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lang="es-ES"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b="1" i="1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forzados </a:t>
            </a:r>
            <a:r>
              <a:rPr sz="2800" b="1" i="1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b="1"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FOA</a:t>
            </a:r>
            <a:r>
              <a:rPr sz="2800" b="1" i="1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800" spc="5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máximo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-4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aplica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bombas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ventiladores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refrigeración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(100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nominal).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3200" b="1" spc="-135" dirty="0" smtClean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de</a:t>
            </a:r>
            <a:r>
              <a:rPr sz="3200" b="1" spc="-13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371600"/>
            <a:ext cx="10744200" cy="4918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20370" indent="-343535" algn="just">
              <a:spcBef>
                <a:spcPts val="95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lang="es-ES" sz="28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aceite-aire</a:t>
            </a:r>
            <a:r>
              <a:rPr sz="2800" b="1" i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(OA</a:t>
            </a:r>
            <a:r>
              <a:rPr sz="2800" b="1" i="1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nomenclatura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i="1" spc="-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ONAN</a:t>
            </a:r>
            <a:r>
              <a:rPr sz="2800" b="1" i="1" spc="-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62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(significado: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Natural,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20370" indent="-343535" algn="just">
              <a:spcBef>
                <a:spcPts val="95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3240" indent="-343535" algn="just">
              <a:spcBef>
                <a:spcPts val="62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lang="es-ES" sz="28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b="1" i="1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forzado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</a:t>
            </a:r>
            <a:r>
              <a:rPr sz="2800" spc="-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nomenclatura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2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z="2800" spc="-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2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ONAF </a:t>
            </a:r>
            <a:r>
              <a:rPr sz="2800" b="1" i="1" spc="-620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(significado: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Natural,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Forzada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800" spc="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23240" indent="-343535" algn="just">
              <a:spcBef>
                <a:spcPts val="62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sz="2800" b="1" i="1" spc="2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b="1" i="1" spc="-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forzado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b="1" i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(FOA</a:t>
            </a:r>
            <a:r>
              <a:rPr sz="2800" b="1" i="1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2800" b="1" i="1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nomenclatura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i="1" spc="-14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OFAF</a:t>
            </a:r>
            <a:r>
              <a:rPr lang="es-ES" sz="2800" b="1" i="1" spc="-145" dirty="0" smtClean="0">
                <a:solidFill>
                  <a:srgbClr val="0070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significado: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Forzada,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Circulación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Forzada)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3"/>
          <p:cNvSpPr txBox="1">
            <a:spLocks noGrp="1"/>
          </p:cNvSpPr>
          <p:nvPr>
            <p:ph type="title"/>
          </p:nvPr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3200" b="1" spc="7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sz="3200" b="1" spc="-135" dirty="0" smtClean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</a:rPr>
              <a:t>de</a:t>
            </a:r>
            <a:r>
              <a:rPr sz="3200" b="1" spc="-135" dirty="0">
                <a:solidFill>
                  <a:srgbClr val="0070C0"/>
                </a:solidFill>
              </a:rPr>
              <a:t> </a:t>
            </a:r>
            <a:r>
              <a:rPr sz="3200" b="1" spc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sz="3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1583056"/>
            <a:ext cx="10820400" cy="42107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68044" indent="-343535" algn="just">
              <a:spcBef>
                <a:spcPts val="95"/>
              </a:spcBef>
              <a:buSzPct val="145454"/>
              <a:buChar char="•"/>
              <a:tabLst>
                <a:tab pos="356235" algn="l"/>
              </a:tabLst>
            </a:pPr>
            <a:r>
              <a:rPr sz="2800" spc="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devanados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ocurran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868044" indent="-343535" algn="just">
              <a:spcBef>
                <a:spcPts val="95"/>
              </a:spcBef>
              <a:buSzPct val="145454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402080" indent="-343535" algn="just">
              <a:spcBef>
                <a:spcPts val="750"/>
              </a:spcBef>
              <a:buSzPct val="152380"/>
              <a:buFont typeface="Tahoma"/>
              <a:buChar char="•"/>
              <a:tabLst>
                <a:tab pos="447040" algn="l"/>
                <a:tab pos="447675" algn="l"/>
              </a:tabLst>
            </a:pP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1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suelen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comenzar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pequeños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1402080" indent="-343535" algn="just">
              <a:spcBef>
                <a:spcPts val="750"/>
              </a:spcBef>
              <a:buSzPct val="152380"/>
              <a:buFont typeface="Tahoma"/>
              <a:buChar char="•"/>
              <a:tabLst>
                <a:tab pos="447040" algn="l"/>
                <a:tab pos="44767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810"/>
              </a:spcBef>
              <a:buSzPct val="139130"/>
              <a:buChar char="•"/>
              <a:tabLst>
                <a:tab pos="356235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convierten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arco,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volúmenes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evaporarse </a:t>
            </a:r>
            <a:r>
              <a:rPr sz="2800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descomponerse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químicamente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aislante.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1580515"/>
            <a:ext cx="10896600" cy="3575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detectar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mientras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aún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relativamente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menores</a:t>
            </a:r>
            <a:r>
              <a:rPr sz="2800" spc="9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9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100"/>
              </a:spcBef>
              <a:buSzPct val="152380"/>
              <a:buChar char="•"/>
              <a:tabLst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92759" indent="-343535" algn="just">
              <a:spcBef>
                <a:spcPts val="770"/>
              </a:spcBef>
              <a:buSzPct val="152380"/>
              <a:buChar char="•"/>
              <a:tabLst>
                <a:tab pos="356235" algn="l"/>
                <a:tab pos="2753360" algn="l"/>
                <a:tab pos="421449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demasiado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sensibles,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innecesariamente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picos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presión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causados	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repentinos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-6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causados	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27252" y="1143000"/>
            <a:ext cx="10820400" cy="5491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03448"/>
              <a:buChar char="•"/>
              <a:tabLst>
                <a:tab pos="355600" algn="l"/>
                <a:tab pos="356235" algn="l"/>
              </a:tabLst>
            </a:pP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-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sz="2800" spc="-1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1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poder</a:t>
            </a:r>
            <a:r>
              <a:rPr sz="2800" spc="-1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</a:t>
            </a:r>
            <a:r>
              <a:rPr sz="2800" spc="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260350" lvl="1" indent="-457200" algn="just">
              <a:spcBef>
                <a:spcPts val="180"/>
              </a:spcBef>
              <a:buSzPct val="123809"/>
              <a:buFont typeface="Wingdings" panose="05000000000000000000" pitchFamily="2" charset="2"/>
              <a:buChar char="§"/>
              <a:tabLst>
                <a:tab pos="756920" algn="l"/>
              </a:tabLst>
            </a:pP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operó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incorrectamente,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6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cuyo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operador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restaurar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-1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6465" marR="5080" lvl="1" indent="-457200" algn="just">
              <a:spcBef>
                <a:spcPts val="745"/>
              </a:spcBef>
              <a:buSzPct val="113043"/>
              <a:buFont typeface="Wingdings" panose="05000000000000000000" pitchFamily="2" charset="2"/>
              <a:buChar char="§"/>
              <a:tabLst>
                <a:tab pos="756920" algn="l"/>
              </a:tabLst>
            </a:pP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repararse </a:t>
            </a:r>
            <a:r>
              <a:rPr sz="2800" spc="-7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sz="28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z="2800" spc="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6285" marR="5080" lvl="1" indent="-287020" algn="just">
              <a:spcBef>
                <a:spcPts val="745"/>
              </a:spcBef>
              <a:buSzPct val="113043"/>
              <a:buChar char="–"/>
              <a:tabLst>
                <a:tab pos="756920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46735" indent="-343535" algn="just">
              <a:spcBef>
                <a:spcPts val="560"/>
              </a:spcBef>
              <a:buSzPct val="136363"/>
              <a:buChar char="•"/>
              <a:tabLst>
                <a:tab pos="355600" algn="l"/>
                <a:tab pos="356235" algn="l"/>
              </a:tabLst>
            </a:pP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transformador,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inspecciones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spc="-6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z="28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interno.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5352" y="1143000"/>
            <a:ext cx="10744199" cy="5277727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algn="just">
              <a:spcBef>
                <a:spcPts val="695"/>
              </a:spcBef>
            </a:pPr>
            <a:r>
              <a:rPr sz="28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93700" indent="-343535" algn="just">
              <a:spcBef>
                <a:spcPts val="655"/>
              </a:spcBef>
              <a:buSzPct val="147368"/>
              <a:buChar char="•"/>
              <a:tabLst>
                <a:tab pos="355600" algn="l"/>
                <a:tab pos="356235" algn="l"/>
              </a:tabLst>
            </a:pPr>
            <a:r>
              <a:rPr sz="28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</a:t>
            </a:r>
            <a:r>
              <a:rPr lang="es-ES" sz="2800" spc="5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zars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verificación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piezas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normalmente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energizadas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entrado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z="2800" spc="-5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piezas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normalmente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energizadas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393700" indent="-343535" algn="just">
              <a:spcBef>
                <a:spcPts val="655"/>
              </a:spcBef>
              <a:buSzPct val="147368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662940" indent="-343535" algn="just">
              <a:spcBef>
                <a:spcPts val="690"/>
              </a:spcBef>
              <a:buSzPct val="140000"/>
              <a:buChar char="•"/>
              <a:tabLst>
                <a:tab pos="355600" algn="l"/>
                <a:tab pos="356235" algn="l"/>
              </a:tabLst>
            </a:pP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</a:t>
            </a:r>
            <a:r>
              <a:rPr lang="es-ES" sz="2800" spc="6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erse</a:t>
            </a:r>
            <a:r>
              <a:rPr sz="2800" spc="-10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analice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-6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muestras para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producido una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descomposición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excesiva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formación</a:t>
            </a:r>
            <a:r>
              <a:rPr sz="2800" spc="-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arcos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5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662940" indent="-343535" algn="just">
              <a:spcBef>
                <a:spcPts val="690"/>
              </a:spcBef>
              <a:buSzPct val="140000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10"/>
              </a:spcBef>
              <a:buSzPct val="127272"/>
              <a:buChar char="•"/>
              <a:tabLst>
                <a:tab pos="355600" algn="l"/>
                <a:tab pos="356235" algn="l"/>
              </a:tabLst>
            </a:pPr>
            <a:r>
              <a:rPr sz="2800" spc="1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2800" spc="14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edirse</a:t>
            </a:r>
            <a:r>
              <a:rPr sz="2800" spc="-1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7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-114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(TTR)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</a:t>
            </a:r>
            <a:r>
              <a:rPr sz="2800" spc="-6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producido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z="28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espiras</a:t>
            </a:r>
            <a:r>
              <a:rPr sz="2800" spc="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5352" y="1219200"/>
            <a:ext cx="10744200" cy="5021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r>
              <a:rPr sz="28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indican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z="2800"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volver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energizar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sz="2800" spc="7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7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3535" algn="just">
              <a:spcBef>
                <a:spcPts val="100"/>
              </a:spcBef>
              <a:buSzPct val="164705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10209" indent="-343535" algn="just">
              <a:spcBef>
                <a:spcPts val="630"/>
              </a:spcBef>
              <a:buSzPct val="186666"/>
              <a:buChar char="•"/>
              <a:tabLst>
                <a:tab pos="355600" algn="l"/>
                <a:tab pos="356235" algn="l"/>
              </a:tabLst>
            </a:pP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preventiva,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públicos</a:t>
            </a:r>
            <a:r>
              <a:rPr sz="28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inspeccionan </a:t>
            </a:r>
            <a:r>
              <a:rPr sz="2800" spc="-4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periódicamente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identificar</a:t>
            </a:r>
            <a:r>
              <a:rPr sz="2800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posibles</a:t>
            </a:r>
            <a:r>
              <a:rPr sz="28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problemas</a:t>
            </a:r>
            <a:r>
              <a:rPr sz="2800" spc="6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2800" spc="65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410209" indent="-343535" algn="just">
              <a:spcBef>
                <a:spcPts val="630"/>
              </a:spcBef>
              <a:buSzPct val="186666"/>
              <a:buChar char="•"/>
              <a:tabLst>
                <a:tab pos="355600" algn="l"/>
                <a:tab pos="356235" algn="l"/>
              </a:tabLst>
            </a:pP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5080" indent="-343535" algn="just">
              <a:spcBef>
                <a:spcPts val="750"/>
              </a:spcBef>
              <a:buSzPct val="147368"/>
              <a:buChar char="•"/>
              <a:tabLst>
                <a:tab pos="355600" algn="l"/>
                <a:tab pos="356235" algn="l"/>
              </a:tabLst>
            </a:pPr>
            <a:r>
              <a:rPr sz="28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spc="8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</a:t>
            </a:r>
            <a:r>
              <a:rPr sz="2800" spc="85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ía</a:t>
            </a:r>
            <a:r>
              <a:rPr sz="2800" spc="-9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indicadores</a:t>
            </a:r>
            <a:r>
              <a:rPr sz="2800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leer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transformador,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niveles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temperaturas</a:t>
            </a:r>
            <a:r>
              <a:rPr sz="28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sz="2800" spc="-5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aceite,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presiones </a:t>
            </a:r>
            <a:r>
              <a:rPr sz="2800" spc="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temperaturas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gas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ayudar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2800" spc="-5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z="28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z="2800" spc="-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inspecciones.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2895600"/>
            <a:ext cx="3944492" cy="3352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00200" y="1276290"/>
            <a:ext cx="67818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b="1" spc="60" dirty="0">
                <a:latin typeface="Tahoma"/>
                <a:cs typeface="Tahoma"/>
              </a:rPr>
              <a:t>Entonces,</a:t>
            </a:r>
            <a:r>
              <a:rPr sz="2800" b="1" spc="-120" dirty="0">
                <a:latin typeface="Tahoma"/>
                <a:cs typeface="Tahoma"/>
              </a:rPr>
              <a:t> </a:t>
            </a:r>
            <a:r>
              <a:rPr sz="2800" b="1" spc="60" dirty="0">
                <a:latin typeface="Tahoma"/>
                <a:cs typeface="Tahoma"/>
              </a:rPr>
              <a:t>¿qué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85" dirty="0">
                <a:latin typeface="Tahoma"/>
                <a:cs typeface="Tahoma"/>
              </a:rPr>
              <a:t>sucede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100" dirty="0">
                <a:latin typeface="Tahoma"/>
                <a:cs typeface="Tahoma"/>
              </a:rPr>
              <a:t>cuando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75" dirty="0" err="1">
                <a:latin typeface="Tahoma"/>
                <a:cs typeface="Tahoma"/>
              </a:rPr>
              <a:t>excede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65" dirty="0" smtClean="0">
                <a:latin typeface="Tahoma"/>
                <a:cs typeface="Tahoma"/>
              </a:rPr>
              <a:t>las </a:t>
            </a:r>
            <a:r>
              <a:rPr sz="2800" b="1" spc="-640" dirty="0" smtClean="0">
                <a:latin typeface="Tahoma"/>
                <a:cs typeface="Tahoma"/>
              </a:rPr>
              <a:t> </a:t>
            </a:r>
            <a:r>
              <a:rPr sz="2800" b="1" spc="65" dirty="0">
                <a:latin typeface="Tahoma"/>
                <a:cs typeface="Tahoma"/>
              </a:rPr>
              <a:t>clasificaciones</a:t>
            </a:r>
            <a:r>
              <a:rPr sz="2800" b="1" spc="-120" dirty="0">
                <a:latin typeface="Tahoma"/>
                <a:cs typeface="Tahoma"/>
              </a:rPr>
              <a:t> </a:t>
            </a:r>
            <a:r>
              <a:rPr sz="2800" b="1" spc="100" dirty="0">
                <a:latin typeface="Tahoma"/>
                <a:cs typeface="Tahoma"/>
              </a:rPr>
              <a:t>de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85" dirty="0">
                <a:latin typeface="Tahoma"/>
                <a:cs typeface="Tahoma"/>
              </a:rPr>
              <a:t>los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spc="90" dirty="0">
                <a:latin typeface="Tahoma"/>
                <a:cs typeface="Tahoma"/>
              </a:rPr>
              <a:t>transformadores?</a:t>
            </a:r>
            <a:endParaRPr sz="2800" b="1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1800" y="3962400"/>
            <a:ext cx="387972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5" dirty="0">
                <a:solidFill>
                  <a:srgbClr val="BF0000"/>
                </a:solidFill>
                <a:latin typeface="Trebuchet MS"/>
                <a:cs typeface="Trebuchet MS"/>
              </a:rPr>
              <a:t>¡No,</a:t>
            </a:r>
            <a:r>
              <a:rPr sz="2400" b="1" i="1" spc="-12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b="1" i="1" spc="105" dirty="0">
                <a:solidFill>
                  <a:srgbClr val="BF0000"/>
                </a:solidFill>
                <a:latin typeface="Trebuchet MS"/>
                <a:cs typeface="Trebuchet MS"/>
              </a:rPr>
              <a:t>no</a:t>
            </a:r>
            <a:r>
              <a:rPr sz="2400" b="1" i="1" spc="-12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b="1" i="1" spc="65" dirty="0">
                <a:solidFill>
                  <a:srgbClr val="BF0000"/>
                </a:solidFill>
                <a:latin typeface="Trebuchet MS"/>
                <a:cs typeface="Trebuchet MS"/>
              </a:rPr>
              <a:t>es</a:t>
            </a:r>
            <a:r>
              <a:rPr sz="2400" b="1" i="1" spc="-12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b="1" i="1" spc="-15" dirty="0">
                <a:solidFill>
                  <a:srgbClr val="BF0000"/>
                </a:solidFill>
                <a:latin typeface="Trebuchet MS"/>
                <a:cs typeface="Trebuchet MS"/>
              </a:rPr>
              <a:t>tan</a:t>
            </a:r>
            <a:r>
              <a:rPr sz="2400" b="1" i="1" spc="-12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b="1" i="1" spc="-30" dirty="0">
                <a:solidFill>
                  <a:srgbClr val="BF0000"/>
                </a:solidFill>
                <a:latin typeface="Trebuchet MS"/>
                <a:cs typeface="Trebuchet MS"/>
              </a:rPr>
              <a:t>malo!</a:t>
            </a:r>
            <a:endParaRPr sz="2400" b="1" dirty="0">
              <a:latin typeface="Trebuchet MS"/>
              <a:cs typeface="Trebuchet MS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2126055" y="457200"/>
            <a:ext cx="782279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s-ES" sz="3200" b="1" kern="0" spc="7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3200" b="1" kern="0" spc="-135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kern="0" spc="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endParaRPr lang="es-ES" sz="32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609600"/>
            <a:ext cx="86106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762000"/>
            <a:ext cx="4267200" cy="5562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8400" y="381000"/>
            <a:ext cx="4038600" cy="28721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55766" y="3321711"/>
            <a:ext cx="3962399" cy="2972561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143000"/>
            <a:ext cx="8568309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533400"/>
            <a:ext cx="8636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530314"/>
            <a:ext cx="8610600" cy="5721223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609600"/>
            <a:ext cx="8115300" cy="571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3141</Words>
  <Application>Microsoft Office PowerPoint</Application>
  <PresentationFormat>Panorámica</PresentationFormat>
  <Paragraphs>345</Paragraphs>
  <Slides>75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2" baseType="lpstr">
      <vt:lpstr>Arial</vt:lpstr>
      <vt:lpstr>Calibri</vt:lpstr>
      <vt:lpstr>Courier New</vt:lpstr>
      <vt:lpstr>Tahoma</vt:lpstr>
      <vt:lpstr>Trebuchet MS</vt:lpstr>
      <vt:lpstr>Wingdings</vt:lpstr>
      <vt:lpstr>Office Theme</vt:lpstr>
      <vt:lpstr>Transformadores</vt:lpstr>
      <vt:lpstr>Presentación de PowerPoint</vt:lpstr>
      <vt:lpstr>Principio de funcionamiento</vt:lpstr>
      <vt:lpstr>Transformador de dos devanados</vt:lpstr>
      <vt:lpstr>Devanado terciario</vt:lpstr>
      <vt:lpstr>¿Cómo funcionan los transformadores?</vt:lpstr>
      <vt:lpstr>¿Cómo funcionan los transformadores?</vt:lpstr>
      <vt:lpstr>Presentación de PowerPoint</vt:lpstr>
      <vt:lpstr>¿Cómo funcionan los transformadores?</vt:lpstr>
      <vt:lpstr>Núcleo de transformador de acero apilado</vt:lpstr>
      <vt:lpstr>Presentación de PowerPoint</vt:lpstr>
      <vt:lpstr>¿Cómo funcionan los transformadores?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Relación de espiras</vt:lpstr>
      <vt:lpstr>Presentación de PowerPoint</vt:lpstr>
      <vt:lpstr>Transformador reductor</vt:lpstr>
      <vt:lpstr>Transformador elevador</vt:lpstr>
      <vt:lpstr>Transformador elevador/reductor</vt:lpstr>
      <vt:lpstr>Presentación de PowerPoint</vt:lpstr>
      <vt:lpstr>Presentación de PowerPoint</vt:lpstr>
      <vt:lpstr>Pérdidas</vt:lpstr>
      <vt:lpstr>Eficiencia del transformador</vt:lpstr>
      <vt:lpstr>Pérdidas</vt:lpstr>
      <vt:lpstr>Magnetismo</vt:lpstr>
      <vt:lpstr>Perdidas del Transformador</vt:lpstr>
      <vt:lpstr>Corrientes de Foucault</vt:lpstr>
      <vt:lpstr>Perdidas del Transformador</vt:lpstr>
      <vt:lpstr>Pérdida de cobre (o pérdida I²R)</vt:lpstr>
      <vt:lpstr>Perdidas del Transformador</vt:lpstr>
      <vt:lpstr>Pérdidas del transformador</vt:lpstr>
      <vt:lpstr>Pérdidas del transformador</vt:lpstr>
      <vt:lpstr>Pérdidas del transformador</vt:lpstr>
      <vt:lpstr>Control de voltaje</vt:lpstr>
      <vt:lpstr>Cambiadores de tomas</vt:lpstr>
      <vt:lpstr>Presentación de PowerPoint</vt:lpstr>
      <vt:lpstr>Cambiadores de tomas bajo carga</vt:lpstr>
      <vt:lpstr>Cambiador de tomas de carga</vt:lpstr>
      <vt:lpstr>Transformador trifásico</vt:lpstr>
      <vt:lpstr>Transformador trifásico</vt:lpstr>
      <vt:lpstr>Transformador trifásico</vt:lpstr>
      <vt:lpstr>Banco de transformadores</vt:lpstr>
      <vt:lpstr>Banco de transformadores</vt:lpstr>
      <vt:lpstr>Conexiones del transformador</vt:lpstr>
      <vt:lpstr>Conexiones del transformador</vt:lpstr>
      <vt:lpstr>Tipos de Transformadores</vt:lpstr>
      <vt:lpstr>Transformadores de potencia</vt:lpstr>
      <vt:lpstr>Presentación de PowerPoint</vt:lpstr>
      <vt:lpstr>Presentación de PowerPoint</vt:lpstr>
      <vt:lpstr>Transformadores de cambio de fase</vt:lpstr>
      <vt:lpstr>Transformadores de cambio de fase</vt:lpstr>
      <vt:lpstr>Transformadores de cambio de fase</vt:lpstr>
      <vt:lpstr>Transformadores de instrumentos</vt:lpstr>
      <vt:lpstr>Transformadores de Distribución</vt:lpstr>
      <vt:lpstr>Sistemas de refrigeración de transformadores</vt:lpstr>
      <vt:lpstr>Sistemas de refrigeración de transformadores</vt:lpstr>
      <vt:lpstr>Sistemas de refrigeración de transformadores</vt:lpstr>
      <vt:lpstr>Clasificación de transformadores</vt:lpstr>
      <vt:lpstr>Clasificación de transformadores</vt:lpstr>
      <vt:lpstr>Clasificación de transformadores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6: Transformers</dc:title>
  <dc:creator>Merrill Brimhall</dc:creator>
  <cp:lastModifiedBy>Marita</cp:lastModifiedBy>
  <cp:revision>94</cp:revision>
  <dcterms:created xsi:type="dcterms:W3CDTF">2023-01-31T16:53:56Z</dcterms:created>
  <dcterms:modified xsi:type="dcterms:W3CDTF">2023-01-31T22:00:10Z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2023-01-31T00:00:00Z</vt:filetime>
  </property>
</Properties>
</file>